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2"/>
  </p:notesMasterIdLst>
  <p:sldIdLst>
    <p:sldId id="258" r:id="rId2"/>
    <p:sldId id="317" r:id="rId3"/>
    <p:sldId id="287" r:id="rId4"/>
    <p:sldId id="259" r:id="rId5"/>
    <p:sldId id="318" r:id="rId6"/>
    <p:sldId id="326" r:id="rId7"/>
    <p:sldId id="315" r:id="rId8"/>
    <p:sldId id="319" r:id="rId9"/>
    <p:sldId id="325" r:id="rId10"/>
    <p:sldId id="320" r:id="rId11"/>
    <p:sldId id="321" r:id="rId12"/>
    <p:sldId id="316" r:id="rId13"/>
    <p:sldId id="322" r:id="rId14"/>
    <p:sldId id="323" r:id="rId15"/>
    <p:sldId id="324" r:id="rId16"/>
    <p:sldId id="312" r:id="rId17"/>
    <p:sldId id="327" r:id="rId18"/>
    <p:sldId id="328" r:id="rId19"/>
    <p:sldId id="329" r:id="rId20"/>
    <p:sldId id="313" r:id="rId21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C5C5C5"/>
    <a:srgbClr val="DDDDDD"/>
    <a:srgbClr val="FF9900"/>
    <a:srgbClr val="C0C0C0"/>
    <a:srgbClr val="FFFFFF"/>
    <a:srgbClr val="357DA9"/>
    <a:srgbClr val="FFCCCC"/>
    <a:srgbClr val="70A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7" autoAdjust="0"/>
    <p:restoredTop sz="93743" autoAdjust="0"/>
  </p:normalViewPr>
  <p:slideViewPr>
    <p:cSldViewPr>
      <p:cViewPr varScale="1">
        <p:scale>
          <a:sx n="108" d="100"/>
          <a:sy n="108" d="100"/>
        </p:scale>
        <p:origin x="166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4B73B2-970B-4C3F-9638-ED0769C1C2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4288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B73B2-970B-4C3F-9638-ED0769C1C2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B73B2-970B-4C3F-9638-ED0769C1C2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9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B73B2-970B-4C3F-9638-ED0769C1C2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1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13B9D-78DA-4CDA-BBC3-B4B66CF0B4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Box 37"/>
          <p:cNvSpPr txBox="1">
            <a:spLocks noChangeArrowheads="1"/>
          </p:cNvSpPr>
          <p:nvPr userDrawn="1"/>
        </p:nvSpPr>
        <p:spPr bwMode="gray">
          <a:xfrm>
            <a:off x="108686" y="6291590"/>
            <a:ext cx="202491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100" kern="120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http://dichvudanhvanban.com</a:t>
            </a:r>
            <a:endParaRPr lang="en-US" sz="1100" kern="120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484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47639-4FA0-432E-B60B-8914257ABE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9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4EA63-11F9-4AFC-B323-3AD5EA62FA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199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5"/>
            <a:ext cx="6477000" cy="8683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38275"/>
            <a:ext cx="4038600" cy="4733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8275"/>
            <a:ext cx="4038600" cy="47339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311900"/>
            <a:ext cx="1712913" cy="2905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30763" y="6323013"/>
            <a:ext cx="2311400" cy="290512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116763" y="6323013"/>
            <a:ext cx="1616075" cy="290512"/>
          </a:xfrm>
        </p:spPr>
        <p:txBody>
          <a:bodyPr/>
          <a:lstStyle>
            <a:lvl1pPr>
              <a:defRPr/>
            </a:lvl1pPr>
          </a:lstStyle>
          <a:p>
            <a:fld id="{470B65D5-A5EB-4E72-9AA2-EC914BB785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93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D8D29B-685A-494B-B492-A3906677DB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7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657A3-BEBB-47C7-8A26-E09FF5B437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31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33DCA-1996-4086-A892-B393D068E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30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F1AD2-00B3-4584-A578-17C9DB1DAC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45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C5F7-4C40-401D-95D2-5E6CD477427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91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68B90-396B-4522-BE48-9266D68C25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7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9F797-FE61-4292-82B0-84D8644FE2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6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CA2BE-922C-4A41-8C6D-C40DC7FD51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93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32D12-589A-4C6C-9C18-7BB957B4D2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77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36.jpeg"/><Relationship Id="rId5" Type="http://schemas.openxmlformats.org/officeDocument/2006/relationships/image" Target="../media/image32.jpeg"/><Relationship Id="rId10" Type="http://schemas.openxmlformats.org/officeDocument/2006/relationships/image" Target="../media/image28.png"/><Relationship Id="rId4" Type="http://schemas.openxmlformats.org/officeDocument/2006/relationships/image" Target="../media/image31.jpeg"/><Relationship Id="rId9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1" name="Text Box 23"/>
          <p:cNvSpPr txBox="1">
            <a:spLocks noChangeArrowheads="1"/>
          </p:cNvSpPr>
          <p:nvPr/>
        </p:nvSpPr>
        <p:spPr bwMode="white">
          <a:xfrm>
            <a:off x="2393950" y="2711450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FFFF"/>
                </a:solidFill>
                <a:cs typeface="Arial" charset="0"/>
              </a:rPr>
              <a:t>Click to add title in here    </a:t>
            </a:r>
          </a:p>
        </p:txBody>
      </p:sp>
      <p:sp>
        <p:nvSpPr>
          <p:cNvPr id="7192" name="Text Box 24"/>
          <p:cNvSpPr txBox="1">
            <a:spLocks noChangeArrowheads="1"/>
          </p:cNvSpPr>
          <p:nvPr/>
        </p:nvSpPr>
        <p:spPr bwMode="white">
          <a:xfrm>
            <a:off x="2065338" y="3635747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2400" b="1" dirty="0">
                <a:solidFill>
                  <a:srgbClr val="FFFFFF"/>
                </a:solidFill>
                <a:cs typeface="Arial" charset="0"/>
              </a:rPr>
              <a:t>Click to add title in here    </a:t>
            </a:r>
          </a:p>
        </p:txBody>
      </p:sp>
      <p:sp>
        <p:nvSpPr>
          <p:cNvPr id="7194" name="Text Box 26"/>
          <p:cNvSpPr txBox="1">
            <a:spLocks noChangeArrowheads="1"/>
          </p:cNvSpPr>
          <p:nvPr/>
        </p:nvSpPr>
        <p:spPr bwMode="white">
          <a:xfrm>
            <a:off x="2405063" y="5275263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Clr>
                <a:schemeClr val="tx1"/>
              </a:buClr>
            </a:pPr>
            <a:r>
              <a:rPr lang="en-US" sz="2400" b="1">
                <a:solidFill>
                  <a:srgbClr val="FFFFFF"/>
                </a:solidFill>
                <a:cs typeface="Arial" charset="0"/>
              </a:rPr>
              <a:t>Click to add title in here    </a:t>
            </a:r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white">
          <a:xfrm>
            <a:off x="2073275" y="52832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FFFFFF"/>
                </a:solidFill>
                <a:cs typeface="Arial" charset="0"/>
              </a:rPr>
              <a:t>4</a:t>
            </a:r>
          </a:p>
        </p:txBody>
      </p:sp>
      <p:sp>
        <p:nvSpPr>
          <p:cNvPr id="7200" name="Text Box 32"/>
          <p:cNvSpPr txBox="1">
            <a:spLocks noChangeArrowheads="1"/>
          </p:cNvSpPr>
          <p:nvPr/>
        </p:nvSpPr>
        <p:spPr bwMode="white">
          <a:xfrm>
            <a:off x="2052638" y="2689225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FFFFFF"/>
                </a:solidFill>
                <a:cs typeface="Arial" charset="0"/>
              </a:rPr>
              <a:t>1</a:t>
            </a:r>
          </a:p>
        </p:txBody>
      </p:sp>
      <p:sp>
        <p:nvSpPr>
          <p:cNvPr id="7202" name="Text Box 34"/>
          <p:cNvSpPr txBox="1">
            <a:spLocks noChangeArrowheads="1"/>
          </p:cNvSpPr>
          <p:nvPr/>
        </p:nvSpPr>
        <p:spPr bwMode="white">
          <a:xfrm>
            <a:off x="2065338" y="4435475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solidFill>
                  <a:srgbClr val="FFFFFF"/>
                </a:solidFill>
                <a:cs typeface="Arial" charset="0"/>
              </a:rPr>
              <a:t>3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033F885-62DD-4A3A-8781-E57F21D587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1" y="194418"/>
            <a:ext cx="1042293" cy="9557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6C515F4-C7F3-47E4-9C5A-14EFCA38480D}"/>
              </a:ext>
            </a:extLst>
          </p:cNvPr>
          <p:cNvSpPr txBox="1"/>
          <p:nvPr/>
        </p:nvSpPr>
        <p:spPr>
          <a:xfrm>
            <a:off x="127921" y="484808"/>
            <a:ext cx="860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HỌC VIỆN CÔNG NGHỆ B</a:t>
            </a:r>
            <a:r>
              <a:rPr lang="vi-VN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Ư</a:t>
            </a:r>
            <a:r>
              <a:rPr lang="en-GB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 CHÍNH VIỄN THÔNG</a:t>
            </a:r>
            <a:endParaRPr lang="en-US" sz="2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DCEA30-27AE-4E87-8684-8F12F36F823C}"/>
              </a:ext>
            </a:extLst>
          </p:cNvPr>
          <p:cNvSpPr txBox="1"/>
          <p:nvPr/>
        </p:nvSpPr>
        <p:spPr>
          <a:xfrm>
            <a:off x="1833562" y="1652717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ĐỀ TÀI ĐỒ ÁN TỐT NGHIỆP</a:t>
            </a:r>
            <a:endParaRPr lang="en-US" sz="3200" b="1" dirty="0">
              <a:solidFill>
                <a:srgbClr val="002060"/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1F5448-A990-4425-800E-5FAD297C30FA}"/>
              </a:ext>
            </a:extLst>
          </p:cNvPr>
          <p:cNvSpPr/>
          <p:nvPr/>
        </p:nvSpPr>
        <p:spPr>
          <a:xfrm>
            <a:off x="1039674" y="2272645"/>
            <a:ext cx="7226577" cy="1219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800"/>
              </a:spcAft>
            </a:pPr>
            <a:r>
              <a:rPr lang="en-US" sz="3200" b="1" dirty="0" err="1" smtClean="0">
                <a:solidFill>
                  <a:srgbClr val="002060"/>
                </a:solidFill>
              </a:rPr>
              <a:t>Nghiên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cứu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xây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dựng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hệ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thống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nhà</a:t>
            </a:r>
            <a:r>
              <a:rPr lang="en-US" sz="3200" b="1" dirty="0" smtClean="0">
                <a:solidFill>
                  <a:srgbClr val="002060"/>
                </a:solidFill>
              </a:rPr>
              <a:t> </a:t>
            </a:r>
            <a:r>
              <a:rPr lang="en-US" sz="3200" b="1" dirty="0" err="1" smtClean="0">
                <a:solidFill>
                  <a:srgbClr val="002060"/>
                </a:solidFill>
              </a:rPr>
              <a:t>thông</a:t>
            </a:r>
            <a:r>
              <a:rPr lang="en-US" sz="3200" b="1" dirty="0" smtClean="0">
                <a:solidFill>
                  <a:srgbClr val="002060"/>
                </a:solidFill>
              </a:rPr>
              <a:t> minh</a:t>
            </a:r>
            <a:endParaRPr lang="en-US" sz="3200" b="1" dirty="0">
              <a:solidFill>
                <a:srgbClr val="002060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1F5448-A990-4425-800E-5FAD297C30FA}"/>
              </a:ext>
            </a:extLst>
          </p:cNvPr>
          <p:cNvSpPr/>
          <p:nvPr/>
        </p:nvSpPr>
        <p:spPr>
          <a:xfrm>
            <a:off x="1524000" y="4032088"/>
            <a:ext cx="3570257" cy="162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800"/>
              </a:spcAft>
            </a:pPr>
            <a:r>
              <a:rPr lang="en-US" sz="2400" b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Giảng</a:t>
            </a:r>
            <a:r>
              <a:rPr lang="en-US" sz="2400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viên</a:t>
            </a:r>
            <a:r>
              <a:rPr lang="en-US" sz="2400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hướng</a:t>
            </a:r>
            <a:r>
              <a:rPr lang="en-US" sz="2400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dẫn</a:t>
            </a:r>
            <a:r>
              <a:rPr lang="en-US" sz="2400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    : </a:t>
            </a:r>
          </a:p>
          <a:p>
            <a:pPr algn="l">
              <a:lnSpc>
                <a:spcPct val="120000"/>
              </a:lnSpc>
              <a:spcAft>
                <a:spcPts val="800"/>
              </a:spcAft>
            </a:pPr>
            <a:r>
              <a:rPr lang="en-US" sz="2400" b="1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Sinh</a:t>
            </a:r>
            <a:r>
              <a:rPr lang="en-US" sz="24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viên</a:t>
            </a:r>
            <a:r>
              <a:rPr lang="en-US" sz="24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                          : </a:t>
            </a:r>
          </a:p>
          <a:p>
            <a:pPr algn="l">
              <a:lnSpc>
                <a:spcPct val="120000"/>
              </a:lnSpc>
              <a:spcAft>
                <a:spcPts val="800"/>
              </a:spcAft>
            </a:pPr>
            <a:r>
              <a:rPr lang="en-US" sz="2400" b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Lớp</a:t>
            </a:r>
            <a:r>
              <a:rPr lang="en-US" sz="2400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                                   :</a:t>
            </a:r>
            <a:endParaRPr lang="en-US" sz="2400" b="1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61F5448-A990-4425-800E-5FAD297C30FA}"/>
              </a:ext>
            </a:extLst>
          </p:cNvPr>
          <p:cNvSpPr/>
          <p:nvPr/>
        </p:nvSpPr>
        <p:spPr>
          <a:xfrm>
            <a:off x="5031200" y="4106287"/>
            <a:ext cx="3706149" cy="1627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TS. </a:t>
            </a:r>
            <a:r>
              <a:rPr lang="en-US" sz="2400" b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Nguyễn</a:t>
            </a:r>
            <a:r>
              <a:rPr lang="en-US" sz="2400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Quốc</a:t>
            </a:r>
            <a:r>
              <a:rPr lang="en-US" sz="2400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Uy</a:t>
            </a:r>
            <a:endParaRPr lang="en-US" sz="2400" b="1" dirty="0" smtClean="0">
              <a:solidFill>
                <a:srgbClr val="333333"/>
              </a:solidFill>
              <a:effectLst/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spcAft>
                <a:spcPts val="800"/>
              </a:spcAft>
            </a:pPr>
            <a:r>
              <a:rPr lang="en-US" sz="2400" b="1" dirty="0" err="1" smtClean="0">
                <a:solidFill>
                  <a:srgbClr val="333333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Đinh</a:t>
            </a:r>
            <a:r>
              <a:rPr lang="en-US" sz="2400" b="1" dirty="0" smtClean="0">
                <a:solidFill>
                  <a:srgbClr val="333333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Duy Nam</a:t>
            </a:r>
          </a:p>
          <a:p>
            <a:pPr algn="l">
              <a:lnSpc>
                <a:spcPct val="120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D15DTMT1</a:t>
            </a:r>
            <a:endParaRPr lang="en-US" sz="2400" b="1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2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792772" y="425943"/>
            <a:ext cx="38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ĐỀ XUẤT GIẢI PHÁP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C53888E5-F3A3-4BBB-8E57-95CD18B507B6}"/>
              </a:ext>
            </a:extLst>
          </p:cNvPr>
          <p:cNvSpPr txBox="1"/>
          <p:nvPr/>
        </p:nvSpPr>
        <p:spPr>
          <a:xfrm>
            <a:off x="490420" y="1328609"/>
            <a:ext cx="299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Cảm</a:t>
            </a:r>
            <a:r>
              <a:rPr lang="en-GB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biến</a:t>
            </a:r>
            <a:r>
              <a:rPr lang="en-GB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và</a:t>
            </a:r>
            <a:r>
              <a:rPr lang="en-GB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thiết</a:t>
            </a:r>
            <a:r>
              <a:rPr lang="en-GB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bị</a:t>
            </a:r>
            <a:endParaRPr lang="en-A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2" name="Picture 11" descr="Kết quả hình ảnh cho đèn sợi đốt">
            <a:extLst>
              <a:ext uri="{FF2B5EF4-FFF2-40B4-BE49-F238E27FC236}">
                <a16:creationId xmlns:a16="http://schemas.microsoft.com/office/drawing/2014/main" id="{516ADE2F-8F5C-4FDA-8AF0-DA5C61064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28" y="1447800"/>
            <a:ext cx="1916464" cy="191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Kết quả hình ảnh cho dht11">
            <a:extLst>
              <a:ext uri="{FF2B5EF4-FFF2-40B4-BE49-F238E27FC236}">
                <a16:creationId xmlns:a16="http://schemas.microsoft.com/office/drawing/2014/main" id="{6F54C634-4B17-439A-BBC0-E945250FF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5" y="2015696"/>
            <a:ext cx="1448978" cy="108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26">
            <a:extLst>
              <a:ext uri="{FF2B5EF4-FFF2-40B4-BE49-F238E27FC236}">
                <a16:creationId xmlns:a16="http://schemas.microsoft.com/office/drawing/2014/main" id="{521E8F37-A9EB-4D28-B460-83EF88D36DF3}"/>
              </a:ext>
            </a:extLst>
          </p:cNvPr>
          <p:cNvSpPr txBox="1"/>
          <p:nvPr/>
        </p:nvSpPr>
        <p:spPr>
          <a:xfrm>
            <a:off x="490420" y="3921830"/>
            <a:ext cx="206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Điều</a:t>
            </a:r>
            <a:r>
              <a:rPr lang="en-GB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khiển</a:t>
            </a:r>
            <a:endParaRPr lang="en-AS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77C81980-47F4-4607-80D0-84F43F10190F}"/>
              </a:ext>
            </a:extLst>
          </p:cNvPr>
          <p:cNvSpPr txBox="1"/>
          <p:nvPr/>
        </p:nvSpPr>
        <p:spPr>
          <a:xfrm>
            <a:off x="696228" y="3300638"/>
            <a:ext cx="3681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 err="1"/>
              <a:t>Cảm</a:t>
            </a:r>
            <a:r>
              <a:rPr lang="en-GB" b="1" dirty="0"/>
              <a:t> </a:t>
            </a:r>
            <a:r>
              <a:rPr lang="en-GB" b="1" dirty="0" err="1"/>
              <a:t>biến</a:t>
            </a:r>
            <a:r>
              <a:rPr lang="en-GB" b="1" dirty="0"/>
              <a:t> </a:t>
            </a:r>
            <a:r>
              <a:rPr lang="en-GB" b="1" dirty="0" err="1"/>
              <a:t>nhiệt</a:t>
            </a:r>
            <a:r>
              <a:rPr lang="en-GB" b="1" dirty="0"/>
              <a:t> </a:t>
            </a:r>
            <a:r>
              <a:rPr lang="en-GB" b="1" dirty="0" err="1"/>
              <a:t>độ</a:t>
            </a:r>
            <a:r>
              <a:rPr lang="en-GB" b="1" dirty="0"/>
              <a:t>, </a:t>
            </a:r>
            <a:r>
              <a:rPr lang="en-GB" b="1" dirty="0" err="1"/>
              <a:t>độ</a:t>
            </a:r>
            <a:r>
              <a:rPr lang="en-GB" b="1" dirty="0"/>
              <a:t> </a:t>
            </a:r>
            <a:r>
              <a:rPr lang="en-GB" b="1" dirty="0" err="1"/>
              <a:t>ẩm</a:t>
            </a:r>
            <a:r>
              <a:rPr lang="en-GB" b="1" dirty="0"/>
              <a:t>, </a:t>
            </a:r>
            <a:r>
              <a:rPr lang="en-GB" b="1" dirty="0" err="1" smtClean="0"/>
              <a:t>cảm</a:t>
            </a:r>
            <a:r>
              <a:rPr lang="en-GB" b="1" dirty="0" smtClean="0"/>
              <a:t> </a:t>
            </a:r>
            <a:r>
              <a:rPr lang="en-GB" b="1" dirty="0" err="1" smtClean="0"/>
              <a:t>biến</a:t>
            </a:r>
            <a:r>
              <a:rPr lang="en-GB" b="1" dirty="0" smtClean="0"/>
              <a:t> </a:t>
            </a:r>
            <a:r>
              <a:rPr lang="en-GB" b="1" dirty="0" err="1" smtClean="0"/>
              <a:t>chuyển</a:t>
            </a:r>
            <a:r>
              <a:rPr lang="en-GB" b="1" dirty="0" smtClean="0"/>
              <a:t> </a:t>
            </a:r>
            <a:r>
              <a:rPr lang="en-GB" b="1" dirty="0" err="1" smtClean="0"/>
              <a:t>động</a:t>
            </a:r>
            <a:endParaRPr lang="en-AS" b="1" dirty="0"/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95EE9740-A4E6-4DB2-9F59-9B04C758CB94}"/>
              </a:ext>
            </a:extLst>
          </p:cNvPr>
          <p:cNvSpPr txBox="1"/>
          <p:nvPr/>
        </p:nvSpPr>
        <p:spPr>
          <a:xfrm>
            <a:off x="5123337" y="3337987"/>
            <a:ext cx="75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err="1"/>
              <a:t>Đèn</a:t>
            </a:r>
            <a:endParaRPr lang="en-AS" b="1" dirty="0"/>
          </a:p>
        </p:txBody>
      </p:sp>
      <p:pic>
        <p:nvPicPr>
          <p:cNvPr id="18" name="Picture 17" descr="prodcut-image">
            <a:extLst>
              <a:ext uri="{FF2B5EF4-FFF2-40B4-BE49-F238E27FC236}">
                <a16:creationId xmlns:a16="http://schemas.microsoft.com/office/drawing/2014/main" id="{4C14DF6C-F5DD-4BEA-B334-D5624F1A1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685" y="1309064"/>
            <a:ext cx="1965241" cy="205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31">
            <a:extLst>
              <a:ext uri="{FF2B5EF4-FFF2-40B4-BE49-F238E27FC236}">
                <a16:creationId xmlns:a16="http://schemas.microsoft.com/office/drawing/2014/main" id="{02EBFBDE-5C68-4C88-AB9D-D0F9C5D0B9C8}"/>
              </a:ext>
            </a:extLst>
          </p:cNvPr>
          <p:cNvSpPr txBox="1"/>
          <p:nvPr/>
        </p:nvSpPr>
        <p:spPr>
          <a:xfrm>
            <a:off x="6983782" y="3300655"/>
            <a:ext cx="75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err="1"/>
              <a:t>Quạt</a:t>
            </a:r>
            <a:endParaRPr lang="en-AS" b="1" dirty="0"/>
          </a:p>
        </p:txBody>
      </p:sp>
      <p:pic>
        <p:nvPicPr>
          <p:cNvPr id="20" name="Picture 19" descr="Kết quả hình ảnh cho l298">
            <a:extLst>
              <a:ext uri="{FF2B5EF4-FFF2-40B4-BE49-F238E27FC236}">
                <a16:creationId xmlns:a16="http://schemas.microsoft.com/office/drawing/2014/main" id="{2AA501E7-B4B5-494D-912D-1267B0F52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904" y="4106496"/>
            <a:ext cx="1878142" cy="187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33">
            <a:extLst>
              <a:ext uri="{FF2B5EF4-FFF2-40B4-BE49-F238E27FC236}">
                <a16:creationId xmlns:a16="http://schemas.microsoft.com/office/drawing/2014/main" id="{A67FA8EE-2526-4188-9781-FD010B762B29}"/>
              </a:ext>
            </a:extLst>
          </p:cNvPr>
          <p:cNvSpPr txBox="1"/>
          <p:nvPr/>
        </p:nvSpPr>
        <p:spPr>
          <a:xfrm>
            <a:off x="2589844" y="6028190"/>
            <a:ext cx="206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err="1"/>
              <a:t>Động</a:t>
            </a:r>
            <a:r>
              <a:rPr lang="en-GB" b="1" dirty="0"/>
              <a:t> c</a:t>
            </a:r>
            <a:r>
              <a:rPr lang="vi-VN" b="1" dirty="0"/>
              <a:t>ơ</a:t>
            </a:r>
            <a:r>
              <a:rPr lang="en-GB" b="1" dirty="0"/>
              <a:t> DC L298</a:t>
            </a:r>
            <a:endParaRPr lang="en-AS" b="1" dirty="0"/>
          </a:p>
        </p:txBody>
      </p:sp>
      <p:pic>
        <p:nvPicPr>
          <p:cNvPr id="22" name="Picture 21" descr="Kết quả hình ảnh cho nodemcu esp8266">
            <a:extLst>
              <a:ext uri="{FF2B5EF4-FFF2-40B4-BE49-F238E27FC236}">
                <a16:creationId xmlns:a16="http://schemas.microsoft.com/office/drawing/2014/main" id="{80717B9F-7A4D-4BD8-9B0C-BC02F659F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975" y="3998662"/>
            <a:ext cx="2560378" cy="221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35">
            <a:extLst>
              <a:ext uri="{FF2B5EF4-FFF2-40B4-BE49-F238E27FC236}">
                <a16:creationId xmlns:a16="http://schemas.microsoft.com/office/drawing/2014/main" id="{65C1EDCA-808B-423B-81EE-FD0101A11E73}"/>
              </a:ext>
            </a:extLst>
          </p:cNvPr>
          <p:cNvSpPr txBox="1"/>
          <p:nvPr/>
        </p:nvSpPr>
        <p:spPr>
          <a:xfrm>
            <a:off x="5612033" y="5984638"/>
            <a:ext cx="206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Node MCU</a:t>
            </a:r>
            <a:endParaRPr lang="en-AS" b="1" dirty="0"/>
          </a:p>
        </p:txBody>
      </p:sp>
      <p:pic>
        <p:nvPicPr>
          <p:cNvPr id="1030" name="Picture 6" descr="Kết quả hình ảnh cho cảm biến chuyển động&quot;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13" y="1882288"/>
            <a:ext cx="1292225" cy="129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06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3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2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792772" y="425943"/>
            <a:ext cx="38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ĐỀ XUẤT GIẢI PHÁP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Rectangle: Rounded Corners 6">
            <a:extLst>
              <a:ext uri="{FF2B5EF4-FFF2-40B4-BE49-F238E27FC236}">
                <a16:creationId xmlns:a16="http://schemas.microsoft.com/office/drawing/2014/main" id="{31BC624A-D8C4-471B-8427-71FC2B5923CB}"/>
              </a:ext>
            </a:extLst>
          </p:cNvPr>
          <p:cNvSpPr/>
          <p:nvPr/>
        </p:nvSpPr>
        <p:spPr>
          <a:xfrm>
            <a:off x="3317160" y="1132969"/>
            <a:ext cx="3017520" cy="52292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6" name="Rectangle 25"/>
          <p:cNvSpPr/>
          <p:nvPr/>
        </p:nvSpPr>
        <p:spPr>
          <a:xfrm>
            <a:off x="320742" y="1833599"/>
            <a:ext cx="5142343" cy="35702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 một nền tảng tự động hóa mã nguồn mở chạy trên python 3.x</a:t>
            </a: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 mở rộng hệ thống dễ dàng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Có cộng đồng hỗ trợ lớn (phát hành cập nhật 2 tuần /1 lần)</a:t>
            </a:r>
          </a:p>
          <a:p>
            <a:pPr marL="285750" indent="-285750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Có thể liên kết và sử dụng dịch vụ từ bên thứ 3 (Alexa,IFTTT,goolgle ….)</a:t>
            </a:r>
          </a:p>
          <a:p>
            <a:pPr marL="285750" lvl="0" indent="-28575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 nay hỗ trợ lên tới hơn 1500 thiết bị, dịch vụ.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984" y="1805458"/>
            <a:ext cx="3613125" cy="3172359"/>
          </a:xfrm>
          <a:prstGeom prst="rect">
            <a:avLst/>
          </a:prstGeom>
        </p:spPr>
      </p:pic>
      <p:pic>
        <p:nvPicPr>
          <p:cNvPr id="28" name="Picture 27" descr="HÃ¬nh áº£nh cÃ³ liÃªn qua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919242"/>
            <a:ext cx="2790494" cy="192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F9A0E387-2976-4676-A9A4-D2ACEB11F1AF}"/>
              </a:ext>
            </a:extLst>
          </p:cNvPr>
          <p:cNvSpPr txBox="1"/>
          <p:nvPr/>
        </p:nvSpPr>
        <p:spPr>
          <a:xfrm>
            <a:off x="3581400" y="1219364"/>
            <a:ext cx="2891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HOME </a:t>
            </a:r>
            <a:r>
              <a:rPr lang="en-GB" sz="20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ASSISTANT</a:t>
            </a:r>
            <a:endParaRPr lang="en-US" sz="20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3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1140781" y="425943"/>
            <a:ext cx="6934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XÂY DỰNG HỆ THỐNG PHẦN CỨNG, PHẦN MỀM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38068"/>
            <a:ext cx="7027969" cy="4329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3657600"/>
            <a:ext cx="92989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13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3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1140781" y="425943"/>
            <a:ext cx="6934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XÂY DỰNG HỆ THỐNG PHẦN CỨNG, PHẦN MỀM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7" name="Picture 6" descr="Kết quả hình ảnh cho google hom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265" y="3418252"/>
            <a:ext cx="1476289" cy="14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Kết quả hình ảnh cho speaking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35" y="3554915"/>
            <a:ext cx="1202962" cy="120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Kết quả hình ảnh cho cloud google api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44" y="1033387"/>
            <a:ext cx="4007081" cy="160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2194410" y="2427076"/>
            <a:ext cx="845462" cy="9911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399043" y="2636219"/>
            <a:ext cx="794363" cy="99854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18649701">
            <a:off x="1460695" y="2535728"/>
            <a:ext cx="1610249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13538A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Text To Speech</a:t>
            </a:r>
            <a:endParaRPr lang="en-US" dirty="0">
              <a:solidFill>
                <a:srgbClr val="13538A"/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 rot="18626051">
            <a:off x="2362424" y="3100057"/>
            <a:ext cx="1606081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13538A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Speech </a:t>
            </a:r>
            <a:r>
              <a:rPr lang="en-GB" dirty="0">
                <a:solidFill>
                  <a:srgbClr val="13538A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To </a:t>
            </a:r>
            <a:r>
              <a:rPr lang="en-GB" dirty="0" smtClean="0">
                <a:solidFill>
                  <a:srgbClr val="13538A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Text</a:t>
            </a:r>
            <a:endParaRPr lang="en-US" dirty="0">
              <a:solidFill>
                <a:srgbClr val="13538A"/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8248" y="998681"/>
            <a:ext cx="1700622" cy="144809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074863" y="1588323"/>
            <a:ext cx="583385" cy="1306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711" y="2797570"/>
            <a:ext cx="1590159" cy="1795894"/>
          </a:xfrm>
          <a:prstGeom prst="rect">
            <a:avLst/>
          </a:prstGeom>
        </p:spPr>
      </p:pic>
      <p:pic>
        <p:nvPicPr>
          <p:cNvPr id="20" name="Picture 19" descr="Kết quả hình ảnh cho light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870" y="4875879"/>
            <a:ext cx="1131998" cy="113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Kết quả hình ảnh cho fan ic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086" y="4894541"/>
            <a:ext cx="1172794" cy="11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7125731" y="4488278"/>
            <a:ext cx="418012" cy="40626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906261" y="4488278"/>
            <a:ext cx="312616" cy="38760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2"/>
          </p:cNvCxnSpPr>
          <p:nvPr/>
        </p:nvCxnSpPr>
        <p:spPr>
          <a:xfrm>
            <a:off x="6508559" y="2446775"/>
            <a:ext cx="0" cy="47588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6">
            <a:extLst>
              <a:ext uri="{FF2B5EF4-FFF2-40B4-BE49-F238E27FC236}">
                <a16:creationId xmlns:a16="http://schemas.microsoft.com/office/drawing/2014/main" id="{31BC624A-D8C4-471B-8427-71FC2B5923CB}"/>
              </a:ext>
            </a:extLst>
          </p:cNvPr>
          <p:cNvSpPr/>
          <p:nvPr/>
        </p:nvSpPr>
        <p:spPr>
          <a:xfrm>
            <a:off x="2627789" y="6261496"/>
            <a:ext cx="4369994" cy="397320"/>
          </a:xfrm>
          <a:prstGeom prst="roundRect">
            <a:avLst/>
          </a:prstGeom>
          <a:solidFill>
            <a:srgbClr val="FF6600"/>
          </a:solid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F9A0E387-2976-4676-A9A4-D2ACEB11F1AF}"/>
              </a:ext>
            </a:extLst>
          </p:cNvPr>
          <p:cNvSpPr txBox="1"/>
          <p:nvPr/>
        </p:nvSpPr>
        <p:spPr>
          <a:xfrm>
            <a:off x="2627789" y="6311802"/>
            <a:ext cx="45985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PHẦN ĐIỀU </a:t>
            </a:r>
            <a:r>
              <a:rPr lang="en-GB" sz="15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KHIỂN</a:t>
            </a:r>
            <a:r>
              <a:rPr lang="en-GB" sz="15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sz="15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THIẾT BỊ QUA GIỌNG NÓI</a:t>
            </a:r>
            <a:endParaRPr lang="en-US" sz="15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220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3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1140781" y="425943"/>
            <a:ext cx="6934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XÂY DỰNG HỆ THỐNG PHẦN CỨNG, PHẦN MỀM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7" name="Rectangle: Rounded Corners 8">
            <a:extLst>
              <a:ext uri="{FF2B5EF4-FFF2-40B4-BE49-F238E27FC236}">
                <a16:creationId xmlns:a16="http://schemas.microsoft.com/office/drawing/2014/main" id="{719E8C80-9CA1-4E52-896F-C4E277E0A332}"/>
              </a:ext>
            </a:extLst>
          </p:cNvPr>
          <p:cNvSpPr/>
          <p:nvPr/>
        </p:nvSpPr>
        <p:spPr>
          <a:xfrm>
            <a:off x="712196" y="2331698"/>
            <a:ext cx="1311822" cy="66230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Input</a:t>
            </a:r>
            <a:endParaRPr lang="en-AS" dirty="0"/>
          </a:p>
        </p:txBody>
      </p:sp>
      <p:sp>
        <p:nvSpPr>
          <p:cNvPr id="28" name="Rectangle: Rounded Corners 10">
            <a:extLst>
              <a:ext uri="{FF2B5EF4-FFF2-40B4-BE49-F238E27FC236}">
                <a16:creationId xmlns:a16="http://schemas.microsoft.com/office/drawing/2014/main" id="{45E497AB-7F10-4023-BCF0-7A51B930F0A6}"/>
              </a:ext>
            </a:extLst>
          </p:cNvPr>
          <p:cNvSpPr/>
          <p:nvPr/>
        </p:nvSpPr>
        <p:spPr>
          <a:xfrm>
            <a:off x="578430" y="3420789"/>
            <a:ext cx="1638886" cy="84980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OpenCV</a:t>
            </a:r>
          </a:p>
          <a:p>
            <a:pPr algn="ctr"/>
            <a:r>
              <a:rPr lang="en-GB" dirty="0"/>
              <a:t>Python 3</a:t>
            </a:r>
            <a:endParaRPr lang="en-AS" dirty="0"/>
          </a:p>
        </p:txBody>
      </p:sp>
      <p:sp>
        <p:nvSpPr>
          <p:cNvPr id="29" name="Rectangle: Rounded Corners 11">
            <a:extLst>
              <a:ext uri="{FF2B5EF4-FFF2-40B4-BE49-F238E27FC236}">
                <a16:creationId xmlns:a16="http://schemas.microsoft.com/office/drawing/2014/main" id="{58061110-3B98-4967-8C9C-A80090EF8661}"/>
              </a:ext>
            </a:extLst>
          </p:cNvPr>
          <p:cNvSpPr/>
          <p:nvPr/>
        </p:nvSpPr>
        <p:spPr>
          <a:xfrm>
            <a:off x="3733800" y="3126924"/>
            <a:ext cx="1913428" cy="148916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Home Assistant</a:t>
            </a:r>
            <a:endParaRPr lang="en-AS" dirty="0"/>
          </a:p>
        </p:txBody>
      </p:sp>
      <p:sp>
        <p:nvSpPr>
          <p:cNvPr id="30" name="Rectangle: Rounded Corners 12">
            <a:extLst>
              <a:ext uri="{FF2B5EF4-FFF2-40B4-BE49-F238E27FC236}">
                <a16:creationId xmlns:a16="http://schemas.microsoft.com/office/drawing/2014/main" id="{3F566D0B-56E5-4183-937F-213B11A007F5}"/>
              </a:ext>
            </a:extLst>
          </p:cNvPr>
          <p:cNvSpPr/>
          <p:nvPr/>
        </p:nvSpPr>
        <p:spPr>
          <a:xfrm>
            <a:off x="7419228" y="3297228"/>
            <a:ext cx="1014672" cy="11013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Loa</a:t>
            </a:r>
          </a:p>
          <a:p>
            <a:pPr algn="ctr"/>
            <a:r>
              <a:rPr lang="en-GB" dirty="0"/>
              <a:t>Google</a:t>
            </a:r>
          </a:p>
          <a:p>
            <a:pPr algn="ctr"/>
            <a:r>
              <a:rPr lang="en-GB" dirty="0"/>
              <a:t>Home</a:t>
            </a:r>
            <a:endParaRPr lang="en-A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A66A1-69B9-41FF-995E-0F4250475337}"/>
              </a:ext>
            </a:extLst>
          </p:cNvPr>
          <p:cNvCxnSpPr>
            <a:cxnSpLocks/>
          </p:cNvCxnSpPr>
          <p:nvPr/>
        </p:nvCxnSpPr>
        <p:spPr>
          <a:xfrm>
            <a:off x="1332675" y="3010669"/>
            <a:ext cx="0" cy="41012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F21D3C-3D04-4435-8022-B2E949817371}"/>
              </a:ext>
            </a:extLst>
          </p:cNvPr>
          <p:cNvCxnSpPr>
            <a:cxnSpLocks/>
          </p:cNvCxnSpPr>
          <p:nvPr/>
        </p:nvCxnSpPr>
        <p:spPr>
          <a:xfrm>
            <a:off x="2275240" y="3736741"/>
            <a:ext cx="145856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801F3FE-3970-4AF9-B877-EE2AD5D4C6C2}"/>
              </a:ext>
            </a:extLst>
          </p:cNvPr>
          <p:cNvCxnSpPr>
            <a:cxnSpLocks/>
          </p:cNvCxnSpPr>
          <p:nvPr/>
        </p:nvCxnSpPr>
        <p:spPr>
          <a:xfrm flipH="1" flipV="1">
            <a:off x="2392636" y="4141594"/>
            <a:ext cx="1341164" cy="1485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25">
            <a:extLst>
              <a:ext uri="{FF2B5EF4-FFF2-40B4-BE49-F238E27FC236}">
                <a16:creationId xmlns:a16="http://schemas.microsoft.com/office/drawing/2014/main" id="{E72DF3FE-D5EB-4D93-933F-4341E731C8B0}"/>
              </a:ext>
            </a:extLst>
          </p:cNvPr>
          <p:cNvSpPr txBox="1"/>
          <p:nvPr/>
        </p:nvSpPr>
        <p:spPr>
          <a:xfrm>
            <a:off x="2599733" y="3741581"/>
            <a:ext cx="100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MQTT</a:t>
            </a:r>
            <a:endParaRPr lang="en-AS" b="1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E77540-D794-4F93-81E4-E580469C1DF1}"/>
              </a:ext>
            </a:extLst>
          </p:cNvPr>
          <p:cNvCxnSpPr>
            <a:cxnSpLocks/>
          </p:cNvCxnSpPr>
          <p:nvPr/>
        </p:nvCxnSpPr>
        <p:spPr>
          <a:xfrm flipV="1">
            <a:off x="5632759" y="3736741"/>
            <a:ext cx="1729443" cy="1792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50B10E-0FDB-4983-B38D-26573344814D}"/>
              </a:ext>
            </a:extLst>
          </p:cNvPr>
          <p:cNvCxnSpPr>
            <a:cxnSpLocks/>
          </p:cNvCxnSpPr>
          <p:nvPr/>
        </p:nvCxnSpPr>
        <p:spPr>
          <a:xfrm flipH="1">
            <a:off x="5705153" y="4156453"/>
            <a:ext cx="1657049" cy="372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7" name="Rectangle: Rounded Corners 37">
            <a:extLst>
              <a:ext uri="{FF2B5EF4-FFF2-40B4-BE49-F238E27FC236}">
                <a16:creationId xmlns:a16="http://schemas.microsoft.com/office/drawing/2014/main" id="{9433AD5E-352E-4459-8072-FEA7DE6C118C}"/>
              </a:ext>
            </a:extLst>
          </p:cNvPr>
          <p:cNvSpPr/>
          <p:nvPr/>
        </p:nvSpPr>
        <p:spPr>
          <a:xfrm>
            <a:off x="435787" y="5199478"/>
            <a:ext cx="1956849" cy="713864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Database</a:t>
            </a:r>
            <a:endParaRPr lang="en-A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CE0D374-8F84-4AC4-BAE1-770E8148EBF7}"/>
              </a:ext>
            </a:extLst>
          </p:cNvPr>
          <p:cNvCxnSpPr>
            <a:cxnSpLocks/>
          </p:cNvCxnSpPr>
          <p:nvPr/>
        </p:nvCxnSpPr>
        <p:spPr>
          <a:xfrm>
            <a:off x="1628603" y="4260486"/>
            <a:ext cx="0" cy="90555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528F72-CB00-4209-8208-252ABC7CB4DD}"/>
              </a:ext>
            </a:extLst>
          </p:cNvPr>
          <p:cNvCxnSpPr>
            <a:cxnSpLocks/>
          </p:cNvCxnSpPr>
          <p:nvPr/>
        </p:nvCxnSpPr>
        <p:spPr>
          <a:xfrm flipV="1">
            <a:off x="1101726" y="4270598"/>
            <a:ext cx="0" cy="89544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TextBox 48">
            <a:extLst>
              <a:ext uri="{FF2B5EF4-FFF2-40B4-BE49-F238E27FC236}">
                <a16:creationId xmlns:a16="http://schemas.microsoft.com/office/drawing/2014/main" id="{5EF0ED79-CEF2-420A-9870-817B3E7E6E06}"/>
              </a:ext>
            </a:extLst>
          </p:cNvPr>
          <p:cNvSpPr txBox="1"/>
          <p:nvPr/>
        </p:nvSpPr>
        <p:spPr>
          <a:xfrm>
            <a:off x="5839866" y="3370862"/>
            <a:ext cx="1697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Text to speech</a:t>
            </a:r>
            <a:endParaRPr lang="en-AS" sz="1600" dirty="0"/>
          </a:p>
        </p:txBody>
      </p:sp>
      <p:sp>
        <p:nvSpPr>
          <p:cNvPr id="41" name="TextBox 49">
            <a:extLst>
              <a:ext uri="{FF2B5EF4-FFF2-40B4-BE49-F238E27FC236}">
                <a16:creationId xmlns:a16="http://schemas.microsoft.com/office/drawing/2014/main" id="{AE1E516C-CE4F-4120-BD5A-47C66018D6D5}"/>
              </a:ext>
            </a:extLst>
          </p:cNvPr>
          <p:cNvSpPr txBox="1"/>
          <p:nvPr/>
        </p:nvSpPr>
        <p:spPr>
          <a:xfrm>
            <a:off x="5976804" y="3774363"/>
            <a:ext cx="1689299" cy="33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Speech to text</a:t>
            </a:r>
            <a:endParaRPr lang="en-AS" sz="1600" dirty="0"/>
          </a:p>
        </p:txBody>
      </p:sp>
      <p:sp>
        <p:nvSpPr>
          <p:cNvPr id="42" name="Rectangle: Rounded Corners 58">
            <a:extLst>
              <a:ext uri="{FF2B5EF4-FFF2-40B4-BE49-F238E27FC236}">
                <a16:creationId xmlns:a16="http://schemas.microsoft.com/office/drawing/2014/main" id="{36A12C48-5200-4298-A250-27C7B368C278}"/>
              </a:ext>
            </a:extLst>
          </p:cNvPr>
          <p:cNvSpPr/>
          <p:nvPr/>
        </p:nvSpPr>
        <p:spPr>
          <a:xfrm>
            <a:off x="2946760" y="5348222"/>
            <a:ext cx="1277177" cy="53935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 err="1"/>
              <a:t>Cảm</a:t>
            </a:r>
            <a:r>
              <a:rPr lang="en-GB" dirty="0"/>
              <a:t> </a:t>
            </a:r>
            <a:r>
              <a:rPr lang="en-GB" dirty="0" err="1"/>
              <a:t>biến</a:t>
            </a:r>
            <a:endParaRPr lang="en-AS" dirty="0"/>
          </a:p>
        </p:txBody>
      </p:sp>
      <p:sp>
        <p:nvSpPr>
          <p:cNvPr id="43" name="Rectangle: Rounded Corners 59">
            <a:extLst>
              <a:ext uri="{FF2B5EF4-FFF2-40B4-BE49-F238E27FC236}">
                <a16:creationId xmlns:a16="http://schemas.microsoft.com/office/drawing/2014/main" id="{A82ABCA5-7911-468D-AA5C-6C679A012DB3}"/>
              </a:ext>
            </a:extLst>
          </p:cNvPr>
          <p:cNvSpPr/>
          <p:nvPr/>
        </p:nvSpPr>
        <p:spPr>
          <a:xfrm>
            <a:off x="5041270" y="5348222"/>
            <a:ext cx="1277177" cy="53935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Button</a:t>
            </a:r>
            <a:endParaRPr lang="en-AS" dirty="0"/>
          </a:p>
        </p:txBody>
      </p:sp>
      <p:pic>
        <p:nvPicPr>
          <p:cNvPr id="44" name="Picture 43" descr="Kết quả hình ảnh cho voice control">
            <a:extLst>
              <a:ext uri="{FF2B5EF4-FFF2-40B4-BE49-F238E27FC236}">
                <a16:creationId xmlns:a16="http://schemas.microsoft.com/office/drawing/2014/main" id="{75520588-4480-4BAA-BD34-D43B14B6F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38" y="5018933"/>
            <a:ext cx="825744" cy="85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C866598-464E-42F9-B117-AFEAE077A039}"/>
              </a:ext>
            </a:extLst>
          </p:cNvPr>
          <p:cNvCxnSpPr>
            <a:cxnSpLocks/>
          </p:cNvCxnSpPr>
          <p:nvPr/>
        </p:nvCxnSpPr>
        <p:spPr>
          <a:xfrm flipV="1">
            <a:off x="7926564" y="4535578"/>
            <a:ext cx="0" cy="48335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71">
            <a:extLst>
              <a:ext uri="{FF2B5EF4-FFF2-40B4-BE49-F238E27FC236}">
                <a16:creationId xmlns:a16="http://schemas.microsoft.com/office/drawing/2014/main" id="{D8D365BE-167D-4CEA-92AF-006EE5E3608F}"/>
              </a:ext>
            </a:extLst>
          </p:cNvPr>
          <p:cNvSpPr/>
          <p:nvPr/>
        </p:nvSpPr>
        <p:spPr>
          <a:xfrm>
            <a:off x="7195308" y="1363407"/>
            <a:ext cx="1444204" cy="1101347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Google Assistant</a:t>
            </a:r>
            <a:endParaRPr lang="en-AS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70F6C16-3585-4994-88EB-B00B025E9FA0}"/>
              </a:ext>
            </a:extLst>
          </p:cNvPr>
          <p:cNvCxnSpPr>
            <a:cxnSpLocks/>
          </p:cNvCxnSpPr>
          <p:nvPr/>
        </p:nvCxnSpPr>
        <p:spPr>
          <a:xfrm>
            <a:off x="7777224" y="2464754"/>
            <a:ext cx="0" cy="8324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4CEEA71-68F6-46BB-96FD-C8DC648FCAAA}"/>
              </a:ext>
            </a:extLst>
          </p:cNvPr>
          <p:cNvCxnSpPr>
            <a:cxnSpLocks/>
          </p:cNvCxnSpPr>
          <p:nvPr/>
        </p:nvCxnSpPr>
        <p:spPr>
          <a:xfrm flipV="1">
            <a:off x="8041906" y="2464754"/>
            <a:ext cx="0" cy="8324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Kết quả hình ảnh cho hình ảnh khuôn mặt nam">
            <a:extLst>
              <a:ext uri="{FF2B5EF4-FFF2-40B4-BE49-F238E27FC236}">
                <a16:creationId xmlns:a16="http://schemas.microsoft.com/office/drawing/2014/main" id="{77212186-E2AD-47AC-82C3-7E477A459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115"/>
          <a:stretch/>
        </p:blipFill>
        <p:spPr bwMode="auto">
          <a:xfrm>
            <a:off x="472699" y="1295515"/>
            <a:ext cx="878006" cy="97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C7EBB41D-F146-4CE9-82DF-C888332CC71A}"/>
              </a:ext>
            </a:extLst>
          </p:cNvPr>
          <p:cNvSpPr/>
          <p:nvPr/>
        </p:nvSpPr>
        <p:spPr>
          <a:xfrm>
            <a:off x="712196" y="1639153"/>
            <a:ext cx="426278" cy="537047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9F81716-475F-492C-9643-6D9E7F844C15}"/>
              </a:ext>
            </a:extLst>
          </p:cNvPr>
          <p:cNvSpPr/>
          <p:nvPr/>
        </p:nvSpPr>
        <p:spPr>
          <a:xfrm>
            <a:off x="1368107" y="1196594"/>
            <a:ext cx="1024530" cy="11717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</a:rPr>
              <a:t>Sex: Male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</a:rPr>
              <a:t>Name: John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</a:rPr>
              <a:t>Age: 20-30</a:t>
            </a:r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00B050"/>
                </a:solidFill>
              </a:rPr>
              <a:t>Emotion: Sad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5B07007-853C-42F1-A3CE-0A78CE56367F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3585349" y="4628349"/>
            <a:ext cx="601986" cy="7198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ED8F63F-737B-4F3F-B433-BA288D3467E4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5048245" y="4628349"/>
            <a:ext cx="631614" cy="7198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F293713-D482-41AC-B05A-13F43AA99FAB}"/>
              </a:ext>
            </a:extLst>
          </p:cNvPr>
          <p:cNvCxnSpPr>
            <a:cxnSpLocks/>
          </p:cNvCxnSpPr>
          <p:nvPr/>
        </p:nvCxnSpPr>
        <p:spPr>
          <a:xfrm flipH="1" flipV="1">
            <a:off x="5303204" y="4616086"/>
            <a:ext cx="673600" cy="71987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09">
            <a:extLst>
              <a:ext uri="{FF2B5EF4-FFF2-40B4-BE49-F238E27FC236}">
                <a16:creationId xmlns:a16="http://schemas.microsoft.com/office/drawing/2014/main" id="{1FFF3080-F97B-4DAC-A599-277BB5D99B1D}"/>
              </a:ext>
            </a:extLst>
          </p:cNvPr>
          <p:cNvSpPr txBox="1"/>
          <p:nvPr/>
        </p:nvSpPr>
        <p:spPr>
          <a:xfrm rot="18677897">
            <a:off x="3249263" y="4663346"/>
            <a:ext cx="100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MQTT</a:t>
            </a:r>
            <a:endParaRPr lang="en-AS" b="1" dirty="0"/>
          </a:p>
        </p:txBody>
      </p:sp>
      <p:sp>
        <p:nvSpPr>
          <p:cNvPr id="56" name="TextBox 110">
            <a:extLst>
              <a:ext uri="{FF2B5EF4-FFF2-40B4-BE49-F238E27FC236}">
                <a16:creationId xmlns:a16="http://schemas.microsoft.com/office/drawing/2014/main" id="{BF9E4309-96C0-4396-8CA2-22641E1765E3}"/>
              </a:ext>
            </a:extLst>
          </p:cNvPr>
          <p:cNvSpPr txBox="1"/>
          <p:nvPr/>
        </p:nvSpPr>
        <p:spPr>
          <a:xfrm rot="2917402">
            <a:off x="5489860" y="4759837"/>
            <a:ext cx="1007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MQTT</a:t>
            </a:r>
            <a:endParaRPr lang="en-AS" b="1" dirty="0"/>
          </a:p>
        </p:txBody>
      </p:sp>
      <p:sp>
        <p:nvSpPr>
          <p:cNvPr id="57" name="Rectangle: Rounded Corners 111">
            <a:extLst>
              <a:ext uri="{FF2B5EF4-FFF2-40B4-BE49-F238E27FC236}">
                <a16:creationId xmlns:a16="http://schemas.microsoft.com/office/drawing/2014/main" id="{918F81BE-2385-41A7-B48B-9EB0F06B279F}"/>
              </a:ext>
            </a:extLst>
          </p:cNvPr>
          <p:cNvSpPr/>
          <p:nvPr/>
        </p:nvSpPr>
        <p:spPr>
          <a:xfrm>
            <a:off x="3371990" y="1371413"/>
            <a:ext cx="2441189" cy="1247178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Home Assistant Cloud, Service</a:t>
            </a:r>
            <a:endParaRPr lang="en-AS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8C49C1C-FFB7-4D3D-91AE-450230D9E716}"/>
              </a:ext>
            </a:extLst>
          </p:cNvPr>
          <p:cNvCxnSpPr>
            <a:cxnSpLocks/>
          </p:cNvCxnSpPr>
          <p:nvPr/>
        </p:nvCxnSpPr>
        <p:spPr>
          <a:xfrm flipV="1">
            <a:off x="4359209" y="2605438"/>
            <a:ext cx="0" cy="50833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031D8AC-9326-4660-A2AE-6F04FCEAAAD6}"/>
              </a:ext>
            </a:extLst>
          </p:cNvPr>
          <p:cNvCxnSpPr>
            <a:cxnSpLocks/>
          </p:cNvCxnSpPr>
          <p:nvPr/>
        </p:nvCxnSpPr>
        <p:spPr>
          <a:xfrm flipH="1">
            <a:off x="4830203" y="2618591"/>
            <a:ext cx="1" cy="50833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">
            <a:extLst>
              <a:ext uri="{FF2B5EF4-FFF2-40B4-BE49-F238E27FC236}">
                <a16:creationId xmlns:a16="http://schemas.microsoft.com/office/drawing/2014/main" id="{57CE92A8-CDA6-4501-9875-84FA90CB231E}"/>
              </a:ext>
            </a:extLst>
          </p:cNvPr>
          <p:cNvSpPr/>
          <p:nvPr/>
        </p:nvSpPr>
        <p:spPr>
          <a:xfrm>
            <a:off x="2026237" y="6200516"/>
            <a:ext cx="5107377" cy="388508"/>
          </a:xfrm>
          <a:prstGeom prst="roundRect">
            <a:avLst/>
          </a:prstGeom>
          <a:solidFill>
            <a:srgbClr val="2C92D5"/>
          </a:solidFill>
          <a:ln>
            <a:solidFill>
              <a:srgbClr val="2C92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1" name="TextBox 40">
            <a:extLst>
              <a:ext uri="{FF2B5EF4-FFF2-40B4-BE49-F238E27FC236}">
                <a16:creationId xmlns:a16="http://schemas.microsoft.com/office/drawing/2014/main" id="{0467F91F-6F33-4227-B8A5-5C3186A73201}"/>
              </a:ext>
            </a:extLst>
          </p:cNvPr>
          <p:cNvSpPr txBox="1"/>
          <p:nvPr/>
        </p:nvSpPr>
        <p:spPr>
          <a:xfrm>
            <a:off x="2337484" y="6244730"/>
            <a:ext cx="46804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PHẦN </a:t>
            </a:r>
            <a:r>
              <a:rPr lang="en-GB" sz="15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BẢO MẬT NHẬN DIỆN QUA KHUÔN MẶT</a:t>
            </a:r>
            <a:endParaRPr lang="en-US" sz="15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65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3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1140781" y="425943"/>
            <a:ext cx="6934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XÂY DỰNG HỆ THỐNG PHẦN CỨNG, PHẦN MỀM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0" name="Rectangle: Rounded Corners 5">
            <a:extLst>
              <a:ext uri="{FF2B5EF4-FFF2-40B4-BE49-F238E27FC236}">
                <a16:creationId xmlns:a16="http://schemas.microsoft.com/office/drawing/2014/main" id="{57CE92A8-CDA6-4501-9875-84FA90CB231E}"/>
              </a:ext>
            </a:extLst>
          </p:cNvPr>
          <p:cNvSpPr/>
          <p:nvPr/>
        </p:nvSpPr>
        <p:spPr>
          <a:xfrm>
            <a:off x="2026237" y="6200516"/>
            <a:ext cx="5107377" cy="388508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1" name="TextBox 40">
            <a:extLst>
              <a:ext uri="{FF2B5EF4-FFF2-40B4-BE49-F238E27FC236}">
                <a16:creationId xmlns:a16="http://schemas.microsoft.com/office/drawing/2014/main" id="{0467F91F-6F33-4227-B8A5-5C3186A73201}"/>
              </a:ext>
            </a:extLst>
          </p:cNvPr>
          <p:cNvSpPr txBox="1"/>
          <p:nvPr/>
        </p:nvSpPr>
        <p:spPr>
          <a:xfrm>
            <a:off x="2514007" y="6251077"/>
            <a:ext cx="46804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PHẦN </a:t>
            </a:r>
            <a:r>
              <a:rPr lang="en-GB" sz="15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TỰ ĐỘNG HÓA TRONG NGÔI NHÀ</a:t>
            </a:r>
            <a:endParaRPr lang="en-US" sz="15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2" name="Picture 61" descr="Kết quả hình ảnh cho ảnh về gia đình hạnh phúc">
            <a:extLst>
              <a:ext uri="{FF2B5EF4-FFF2-40B4-BE49-F238E27FC236}">
                <a16:creationId xmlns:a16="http://schemas.microsoft.com/office/drawing/2014/main" id="{8E4EB4D5-3BAE-47C2-A0F9-909F16857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64" y="3719907"/>
            <a:ext cx="2336818" cy="166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2" descr="Kết quả hình ảnh cho ảnh về gia đình hạnh phúc">
            <a:extLst>
              <a:ext uri="{FF2B5EF4-FFF2-40B4-BE49-F238E27FC236}">
                <a16:creationId xmlns:a16="http://schemas.microsoft.com/office/drawing/2014/main" id="{E4BCB932-9DD8-4107-9D87-01B2AADEE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1" r="53090" b="35072"/>
          <a:stretch/>
        </p:blipFill>
        <p:spPr bwMode="auto">
          <a:xfrm>
            <a:off x="1590825" y="1904064"/>
            <a:ext cx="1069270" cy="157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390703D-9A2D-42E4-B23A-896FBD8876D1}"/>
              </a:ext>
            </a:extLst>
          </p:cNvPr>
          <p:cNvSpPr/>
          <p:nvPr/>
        </p:nvSpPr>
        <p:spPr>
          <a:xfrm>
            <a:off x="1787530" y="2397266"/>
            <a:ext cx="675860" cy="818162"/>
          </a:xfrm>
          <a:prstGeom prst="rect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5" name="TextBox 14">
            <a:extLst>
              <a:ext uri="{FF2B5EF4-FFF2-40B4-BE49-F238E27FC236}">
                <a16:creationId xmlns:a16="http://schemas.microsoft.com/office/drawing/2014/main" id="{94D4DE2C-E495-4ADD-969D-48C129AAAD16}"/>
              </a:ext>
            </a:extLst>
          </p:cNvPr>
          <p:cNvSpPr txBox="1"/>
          <p:nvPr/>
        </p:nvSpPr>
        <p:spPr>
          <a:xfrm>
            <a:off x="1590828" y="1342753"/>
            <a:ext cx="1265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rgbClr val="00B050"/>
                </a:solidFill>
              </a:rPr>
              <a:t>Sex: Male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Name: Nam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Age: 20-30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Emotion: Happy</a:t>
            </a:r>
          </a:p>
        </p:txBody>
      </p:sp>
      <p:sp>
        <p:nvSpPr>
          <p:cNvPr id="66" name="Arrow: Right 11">
            <a:extLst>
              <a:ext uri="{FF2B5EF4-FFF2-40B4-BE49-F238E27FC236}">
                <a16:creationId xmlns:a16="http://schemas.microsoft.com/office/drawing/2014/main" id="{B494EEB9-E45A-4043-8065-B9D035E150AF}"/>
              </a:ext>
            </a:extLst>
          </p:cNvPr>
          <p:cNvSpPr/>
          <p:nvPr/>
        </p:nvSpPr>
        <p:spPr>
          <a:xfrm rot="18855839">
            <a:off x="2811499" y="2108893"/>
            <a:ext cx="630918" cy="1395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7" name="Arrow: Right 16">
            <a:extLst>
              <a:ext uri="{FF2B5EF4-FFF2-40B4-BE49-F238E27FC236}">
                <a16:creationId xmlns:a16="http://schemas.microsoft.com/office/drawing/2014/main" id="{1C39A104-7115-48F1-A8DB-E55D89F64B95}"/>
              </a:ext>
            </a:extLst>
          </p:cNvPr>
          <p:cNvSpPr/>
          <p:nvPr/>
        </p:nvSpPr>
        <p:spPr>
          <a:xfrm>
            <a:off x="2856797" y="2812006"/>
            <a:ext cx="630918" cy="13958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pic>
        <p:nvPicPr>
          <p:cNvPr id="68" name="Picture 67" descr="Hình ảnh có liên quan">
            <a:extLst>
              <a:ext uri="{FF2B5EF4-FFF2-40B4-BE49-F238E27FC236}">
                <a16:creationId xmlns:a16="http://schemas.microsoft.com/office/drawing/2014/main" id="{F6C1BBA9-99E9-4644-8583-4228E71BE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933" y="2259705"/>
            <a:ext cx="953674" cy="141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12">
            <a:extLst>
              <a:ext uri="{FF2B5EF4-FFF2-40B4-BE49-F238E27FC236}">
                <a16:creationId xmlns:a16="http://schemas.microsoft.com/office/drawing/2014/main" id="{55EA005B-921D-4D3B-9E9C-0C82B6702BAC}"/>
              </a:ext>
            </a:extLst>
          </p:cNvPr>
          <p:cNvSpPr txBox="1"/>
          <p:nvPr/>
        </p:nvSpPr>
        <p:spPr>
          <a:xfrm>
            <a:off x="3557503" y="3540380"/>
            <a:ext cx="7951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b="1" dirty="0" err="1">
                <a:solidFill>
                  <a:srgbClr val="002060"/>
                </a:solidFill>
              </a:rPr>
              <a:t>Cửa</a:t>
            </a:r>
            <a:r>
              <a:rPr lang="en-GB" sz="1350" b="1" dirty="0">
                <a:solidFill>
                  <a:srgbClr val="002060"/>
                </a:solidFill>
              </a:rPr>
              <a:t> </a:t>
            </a:r>
            <a:r>
              <a:rPr lang="en-GB" sz="1350" b="1" dirty="0" err="1">
                <a:solidFill>
                  <a:srgbClr val="002060"/>
                </a:solidFill>
              </a:rPr>
              <a:t>mở</a:t>
            </a:r>
            <a:endParaRPr lang="en-US" sz="1350" b="1" dirty="0">
              <a:solidFill>
                <a:srgbClr val="002060"/>
              </a:solidFill>
            </a:endParaRPr>
          </a:p>
        </p:txBody>
      </p:sp>
      <p:sp>
        <p:nvSpPr>
          <p:cNvPr id="70" name="Arrow: Right 24">
            <a:extLst>
              <a:ext uri="{FF2B5EF4-FFF2-40B4-BE49-F238E27FC236}">
                <a16:creationId xmlns:a16="http://schemas.microsoft.com/office/drawing/2014/main" id="{DD66E38D-227F-49C8-9914-0ADF1615853C}"/>
              </a:ext>
            </a:extLst>
          </p:cNvPr>
          <p:cNvSpPr/>
          <p:nvPr/>
        </p:nvSpPr>
        <p:spPr>
          <a:xfrm>
            <a:off x="4467525" y="2836784"/>
            <a:ext cx="630918" cy="13958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pic>
        <p:nvPicPr>
          <p:cNvPr id="71" name="Picture 70" descr="Kết quả hình ảnh cho google home">
            <a:extLst>
              <a:ext uri="{FF2B5EF4-FFF2-40B4-BE49-F238E27FC236}">
                <a16:creationId xmlns:a16="http://schemas.microsoft.com/office/drawing/2014/main" id="{A02FE80E-34B1-451A-A9A8-22E4F0B29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213" y="2151767"/>
            <a:ext cx="1665614" cy="166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15">
            <a:extLst>
              <a:ext uri="{FF2B5EF4-FFF2-40B4-BE49-F238E27FC236}">
                <a16:creationId xmlns:a16="http://schemas.microsoft.com/office/drawing/2014/main" id="{CFA53BF6-671F-492A-B980-225282586D51}"/>
              </a:ext>
            </a:extLst>
          </p:cNvPr>
          <p:cNvSpPr txBox="1"/>
          <p:nvPr/>
        </p:nvSpPr>
        <p:spPr>
          <a:xfrm>
            <a:off x="6679120" y="2376211"/>
            <a:ext cx="166561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50" dirty="0">
                <a:solidFill>
                  <a:srgbClr val="002060"/>
                </a:solidFill>
              </a:rPr>
              <a:t>“ Xin </a:t>
            </a:r>
            <a:r>
              <a:rPr lang="en-GB" sz="1350" dirty="0" err="1">
                <a:solidFill>
                  <a:srgbClr val="002060"/>
                </a:solidFill>
              </a:rPr>
              <a:t>chào</a:t>
            </a:r>
            <a:r>
              <a:rPr lang="en-GB" sz="1350" dirty="0">
                <a:solidFill>
                  <a:srgbClr val="002060"/>
                </a:solidFill>
              </a:rPr>
              <a:t> Nam. </a:t>
            </a:r>
          </a:p>
          <a:p>
            <a:pPr algn="ctr"/>
            <a:r>
              <a:rPr lang="en-GB" sz="1350" dirty="0" err="1">
                <a:solidFill>
                  <a:srgbClr val="002060"/>
                </a:solidFill>
              </a:rPr>
              <a:t>Bạn</a:t>
            </a:r>
            <a:r>
              <a:rPr lang="en-GB" sz="1350" dirty="0">
                <a:solidFill>
                  <a:srgbClr val="002060"/>
                </a:solidFill>
              </a:rPr>
              <a:t> </a:t>
            </a:r>
            <a:r>
              <a:rPr lang="en-GB" sz="1350" dirty="0" err="1">
                <a:solidFill>
                  <a:srgbClr val="002060"/>
                </a:solidFill>
              </a:rPr>
              <a:t>có</a:t>
            </a:r>
            <a:r>
              <a:rPr lang="en-GB" sz="1350" dirty="0">
                <a:solidFill>
                  <a:srgbClr val="002060"/>
                </a:solidFill>
              </a:rPr>
              <a:t> </a:t>
            </a:r>
            <a:r>
              <a:rPr lang="en-GB" sz="1350" dirty="0" err="1">
                <a:solidFill>
                  <a:srgbClr val="002060"/>
                </a:solidFill>
              </a:rPr>
              <a:t>vẻ</a:t>
            </a:r>
            <a:r>
              <a:rPr lang="en-GB" sz="1350" dirty="0">
                <a:solidFill>
                  <a:srgbClr val="002060"/>
                </a:solidFill>
              </a:rPr>
              <a:t> </a:t>
            </a:r>
            <a:r>
              <a:rPr lang="en-GB" sz="1350" dirty="0" err="1">
                <a:solidFill>
                  <a:srgbClr val="002060"/>
                </a:solidFill>
              </a:rPr>
              <a:t>đang</a:t>
            </a:r>
            <a:r>
              <a:rPr lang="en-GB" sz="1350" dirty="0">
                <a:solidFill>
                  <a:srgbClr val="002060"/>
                </a:solidFill>
              </a:rPr>
              <a:t> </a:t>
            </a:r>
            <a:r>
              <a:rPr lang="en-GB" sz="1350" dirty="0" err="1">
                <a:solidFill>
                  <a:srgbClr val="002060"/>
                </a:solidFill>
              </a:rPr>
              <a:t>vui</a:t>
            </a:r>
            <a:r>
              <a:rPr lang="en-GB" sz="1350" dirty="0">
                <a:solidFill>
                  <a:srgbClr val="002060"/>
                </a:solidFill>
              </a:rPr>
              <a:t>? ”</a:t>
            </a:r>
            <a:endParaRPr lang="en-US" sz="1350" dirty="0">
              <a:solidFill>
                <a:srgbClr val="002060"/>
              </a:solidFill>
            </a:endParaRPr>
          </a:p>
        </p:txBody>
      </p:sp>
      <p:pic>
        <p:nvPicPr>
          <p:cNvPr id="73" name="Picture 72" descr="Kết quả hình ảnh cho voice control">
            <a:extLst>
              <a:ext uri="{FF2B5EF4-FFF2-40B4-BE49-F238E27FC236}">
                <a16:creationId xmlns:a16="http://schemas.microsoft.com/office/drawing/2014/main" id="{DC5ECD43-2B6A-4BA7-89A4-688FEFAD4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63"/>
          <a:stretch/>
        </p:blipFill>
        <p:spPr bwMode="auto">
          <a:xfrm rot="10800000">
            <a:off x="6090547" y="2500377"/>
            <a:ext cx="464993" cy="109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 descr="Kết quả hình ảnh cho hình camera">
            <a:extLst>
              <a:ext uri="{FF2B5EF4-FFF2-40B4-BE49-F238E27FC236}">
                <a16:creationId xmlns:a16="http://schemas.microsoft.com/office/drawing/2014/main" id="{DA0E5108-8C38-4B77-ACA0-633AF8E0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48" y="1821230"/>
            <a:ext cx="855985" cy="6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25BB923-FD8C-465E-B8AA-CF355D802BD4}"/>
              </a:ext>
            </a:extLst>
          </p:cNvPr>
          <p:cNvCxnSpPr/>
          <p:nvPr/>
        </p:nvCxnSpPr>
        <p:spPr>
          <a:xfrm>
            <a:off x="969489" y="2258003"/>
            <a:ext cx="1164260" cy="13926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E5CFAF2-7A2F-4C84-82B5-F22B5AF71864}"/>
              </a:ext>
            </a:extLst>
          </p:cNvPr>
          <p:cNvCxnSpPr>
            <a:cxnSpLocks/>
          </p:cNvCxnSpPr>
          <p:nvPr/>
        </p:nvCxnSpPr>
        <p:spPr>
          <a:xfrm>
            <a:off x="798721" y="2446654"/>
            <a:ext cx="988808" cy="7687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2B870F9-D49E-4307-933C-B5D15411A933}"/>
              </a:ext>
            </a:extLst>
          </p:cNvPr>
          <p:cNvCxnSpPr>
            <a:cxnSpLocks/>
          </p:cNvCxnSpPr>
          <p:nvPr/>
        </p:nvCxnSpPr>
        <p:spPr>
          <a:xfrm>
            <a:off x="981163" y="2307392"/>
            <a:ext cx="791447" cy="2291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1B48F5-0200-4CEF-A63D-6B76672A42FC}"/>
              </a:ext>
            </a:extLst>
          </p:cNvPr>
          <p:cNvCxnSpPr>
            <a:cxnSpLocks/>
          </p:cNvCxnSpPr>
          <p:nvPr/>
        </p:nvCxnSpPr>
        <p:spPr>
          <a:xfrm>
            <a:off x="920909" y="2381438"/>
            <a:ext cx="838143" cy="4389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43">
            <a:extLst>
              <a:ext uri="{FF2B5EF4-FFF2-40B4-BE49-F238E27FC236}">
                <a16:creationId xmlns:a16="http://schemas.microsoft.com/office/drawing/2014/main" id="{0E80B561-FA01-4ADD-89B8-F20CCF979C09}"/>
              </a:ext>
            </a:extLst>
          </p:cNvPr>
          <p:cNvSpPr txBox="1"/>
          <p:nvPr/>
        </p:nvSpPr>
        <p:spPr>
          <a:xfrm>
            <a:off x="6617311" y="2951594"/>
            <a:ext cx="16656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50" dirty="0">
                <a:solidFill>
                  <a:srgbClr val="002060"/>
                </a:solidFill>
              </a:rPr>
              <a:t>“ </a:t>
            </a:r>
            <a:r>
              <a:rPr lang="en-GB" sz="1350" dirty="0" err="1">
                <a:solidFill>
                  <a:srgbClr val="002060"/>
                </a:solidFill>
              </a:rPr>
              <a:t>Công</a:t>
            </a:r>
            <a:r>
              <a:rPr lang="en-GB" sz="1350" dirty="0">
                <a:solidFill>
                  <a:srgbClr val="002060"/>
                </a:solidFill>
              </a:rPr>
              <a:t> </a:t>
            </a:r>
            <a:r>
              <a:rPr lang="en-GB" sz="1350" dirty="0" err="1">
                <a:solidFill>
                  <a:srgbClr val="002060"/>
                </a:solidFill>
              </a:rPr>
              <a:t>việc</a:t>
            </a:r>
            <a:r>
              <a:rPr lang="en-GB" sz="1350" dirty="0">
                <a:solidFill>
                  <a:srgbClr val="002060"/>
                </a:solidFill>
              </a:rPr>
              <a:t> </a:t>
            </a:r>
            <a:r>
              <a:rPr lang="en-GB" sz="1350" dirty="0" err="1">
                <a:solidFill>
                  <a:srgbClr val="002060"/>
                </a:solidFill>
              </a:rPr>
              <a:t>của</a:t>
            </a:r>
            <a:r>
              <a:rPr lang="en-GB" sz="1350" dirty="0">
                <a:solidFill>
                  <a:srgbClr val="002060"/>
                </a:solidFill>
              </a:rPr>
              <a:t> </a:t>
            </a:r>
            <a:r>
              <a:rPr lang="en-GB" sz="1350" dirty="0" err="1">
                <a:solidFill>
                  <a:srgbClr val="002060"/>
                </a:solidFill>
              </a:rPr>
              <a:t>bạn</a:t>
            </a:r>
            <a:r>
              <a:rPr lang="en-GB" sz="1350" dirty="0">
                <a:solidFill>
                  <a:srgbClr val="002060"/>
                </a:solidFill>
              </a:rPr>
              <a:t> </a:t>
            </a:r>
            <a:r>
              <a:rPr lang="en-GB" sz="1350" dirty="0" err="1">
                <a:solidFill>
                  <a:srgbClr val="002060"/>
                </a:solidFill>
              </a:rPr>
              <a:t>hôm</a:t>
            </a:r>
            <a:r>
              <a:rPr lang="en-GB" sz="1350" dirty="0">
                <a:solidFill>
                  <a:srgbClr val="002060"/>
                </a:solidFill>
              </a:rPr>
              <a:t> nay </a:t>
            </a:r>
            <a:r>
              <a:rPr lang="en-GB" sz="1350" dirty="0" err="1">
                <a:solidFill>
                  <a:srgbClr val="002060"/>
                </a:solidFill>
              </a:rPr>
              <a:t>thế</a:t>
            </a:r>
            <a:r>
              <a:rPr lang="en-GB" sz="1350" dirty="0">
                <a:solidFill>
                  <a:srgbClr val="002060"/>
                </a:solidFill>
              </a:rPr>
              <a:t> </a:t>
            </a:r>
            <a:r>
              <a:rPr lang="en-GB" sz="1350" dirty="0" err="1">
                <a:solidFill>
                  <a:srgbClr val="002060"/>
                </a:solidFill>
              </a:rPr>
              <a:t>nào</a:t>
            </a:r>
            <a:r>
              <a:rPr lang="en-GB" sz="1350" dirty="0">
                <a:solidFill>
                  <a:srgbClr val="002060"/>
                </a:solidFill>
              </a:rPr>
              <a:t>? ”</a:t>
            </a:r>
            <a:endParaRPr lang="en-US" sz="1350" dirty="0">
              <a:solidFill>
                <a:srgbClr val="002060"/>
              </a:solidFill>
            </a:endParaRPr>
          </a:p>
        </p:txBody>
      </p:sp>
      <p:pic>
        <p:nvPicPr>
          <p:cNvPr id="80" name="Picture 79" descr="Kết quả hình ảnh cho hình điện thoại">
            <a:extLst>
              <a:ext uri="{FF2B5EF4-FFF2-40B4-BE49-F238E27FC236}">
                <a16:creationId xmlns:a16="http://schemas.microsoft.com/office/drawing/2014/main" id="{620DEEAA-BB2F-4FF1-847F-8873314951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52" t="760" r="36378" b="2243"/>
          <a:stretch/>
        </p:blipFill>
        <p:spPr bwMode="auto">
          <a:xfrm>
            <a:off x="3571656" y="1472947"/>
            <a:ext cx="404117" cy="7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30">
            <a:extLst>
              <a:ext uri="{FF2B5EF4-FFF2-40B4-BE49-F238E27FC236}">
                <a16:creationId xmlns:a16="http://schemas.microsoft.com/office/drawing/2014/main" id="{03F04AC8-9732-410F-9417-365F26BE7FB3}"/>
              </a:ext>
            </a:extLst>
          </p:cNvPr>
          <p:cNvSpPr txBox="1"/>
          <p:nvPr/>
        </p:nvSpPr>
        <p:spPr>
          <a:xfrm>
            <a:off x="3831689" y="1333550"/>
            <a:ext cx="1765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350" dirty="0">
                <a:solidFill>
                  <a:srgbClr val="FF0000"/>
                </a:solidFill>
              </a:rPr>
              <a:t>“</a:t>
            </a:r>
            <a:r>
              <a:rPr lang="en-GB" sz="1350" dirty="0" err="1">
                <a:solidFill>
                  <a:srgbClr val="FF0000"/>
                </a:solidFill>
              </a:rPr>
              <a:t>Nhà</a:t>
            </a:r>
            <a:r>
              <a:rPr lang="en-GB" sz="1350" dirty="0">
                <a:solidFill>
                  <a:srgbClr val="FF0000"/>
                </a:solidFill>
              </a:rPr>
              <a:t> </a:t>
            </a:r>
            <a:r>
              <a:rPr lang="en-GB" sz="1350" dirty="0" err="1">
                <a:solidFill>
                  <a:srgbClr val="FF0000"/>
                </a:solidFill>
              </a:rPr>
              <a:t>bạn</a:t>
            </a:r>
            <a:r>
              <a:rPr lang="en-GB" sz="1350" dirty="0">
                <a:solidFill>
                  <a:srgbClr val="FF0000"/>
                </a:solidFill>
              </a:rPr>
              <a:t> </a:t>
            </a:r>
            <a:r>
              <a:rPr lang="en-GB" sz="1350" dirty="0" err="1">
                <a:solidFill>
                  <a:srgbClr val="FF0000"/>
                </a:solidFill>
              </a:rPr>
              <a:t>có</a:t>
            </a:r>
            <a:r>
              <a:rPr lang="en-GB" sz="1350" dirty="0">
                <a:solidFill>
                  <a:srgbClr val="FF0000"/>
                </a:solidFill>
              </a:rPr>
              <a:t> </a:t>
            </a:r>
            <a:r>
              <a:rPr lang="en-GB" sz="1350" dirty="0" err="1">
                <a:solidFill>
                  <a:srgbClr val="FF0000"/>
                </a:solidFill>
              </a:rPr>
              <a:t>khách</a:t>
            </a:r>
            <a:r>
              <a:rPr lang="en-GB" sz="1350" dirty="0">
                <a:solidFill>
                  <a:srgbClr val="FF0000"/>
                </a:solidFill>
              </a:rPr>
              <a:t>!</a:t>
            </a:r>
          </a:p>
          <a:p>
            <a:r>
              <a:rPr lang="en-GB" sz="1350" dirty="0">
                <a:solidFill>
                  <a:srgbClr val="FF0000"/>
                </a:solidFill>
              </a:rPr>
              <a:t>     Sex: Male</a:t>
            </a:r>
          </a:p>
          <a:p>
            <a:r>
              <a:rPr lang="en-GB" sz="1350" dirty="0">
                <a:solidFill>
                  <a:srgbClr val="FF0000"/>
                </a:solidFill>
              </a:rPr>
              <a:t>     Age: 20-30 </a:t>
            </a:r>
          </a:p>
          <a:p>
            <a:r>
              <a:rPr lang="en-GB" sz="1350" dirty="0">
                <a:solidFill>
                  <a:srgbClr val="FF0000"/>
                </a:solidFill>
              </a:rPr>
              <a:t>     Emotion: Happy”</a:t>
            </a:r>
            <a:endParaRPr lang="en-US" sz="1350" dirty="0">
              <a:solidFill>
                <a:srgbClr val="FF0000"/>
              </a:solidFill>
            </a:endParaRPr>
          </a:p>
        </p:txBody>
      </p:sp>
      <p:pic>
        <p:nvPicPr>
          <p:cNvPr id="82" name="Picture 81" descr="Kết quả hình ảnh cho voice control">
            <a:extLst>
              <a:ext uri="{FF2B5EF4-FFF2-40B4-BE49-F238E27FC236}">
                <a16:creationId xmlns:a16="http://schemas.microsoft.com/office/drawing/2014/main" id="{B67851EC-77F1-4035-90C2-B22FDF66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372" y="4161805"/>
            <a:ext cx="825744" cy="85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Kết quả hình ảnh cho google home">
            <a:extLst>
              <a:ext uri="{FF2B5EF4-FFF2-40B4-BE49-F238E27FC236}">
                <a16:creationId xmlns:a16="http://schemas.microsoft.com/office/drawing/2014/main" id="{7BB6999D-7B2F-43D9-B809-EB02F1E4B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696" y="3858837"/>
            <a:ext cx="1665614" cy="166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Arrow: Bent 34">
            <a:extLst>
              <a:ext uri="{FF2B5EF4-FFF2-40B4-BE49-F238E27FC236}">
                <a16:creationId xmlns:a16="http://schemas.microsoft.com/office/drawing/2014/main" id="{50D13364-6187-4BAE-ABF6-EB215D2F23E7}"/>
              </a:ext>
            </a:extLst>
          </p:cNvPr>
          <p:cNvSpPr/>
          <p:nvPr/>
        </p:nvSpPr>
        <p:spPr>
          <a:xfrm rot="10800000">
            <a:off x="8263048" y="4247450"/>
            <a:ext cx="539503" cy="353090"/>
          </a:xfrm>
          <a:prstGeom prst="bentArrow">
            <a:avLst>
              <a:gd name="adj1" fmla="val 22094"/>
              <a:gd name="adj2" fmla="val 22763"/>
              <a:gd name="adj3" fmla="val 25000"/>
              <a:gd name="adj4" fmla="val 43750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6808349-CBAB-4F71-A511-DB6D3DDAE833}"/>
              </a:ext>
            </a:extLst>
          </p:cNvPr>
          <p:cNvSpPr/>
          <p:nvPr/>
        </p:nvSpPr>
        <p:spPr>
          <a:xfrm>
            <a:off x="8723038" y="2897660"/>
            <a:ext cx="70587" cy="141844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1568B1A-3505-4EE0-B337-6DAE80010DB0}"/>
              </a:ext>
            </a:extLst>
          </p:cNvPr>
          <p:cNvSpPr/>
          <p:nvPr/>
        </p:nvSpPr>
        <p:spPr>
          <a:xfrm rot="16200000">
            <a:off x="8507998" y="2652114"/>
            <a:ext cx="78710" cy="50386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pic>
        <p:nvPicPr>
          <p:cNvPr id="87" name="Picture 86" descr="Kết quả hình ảnh cho đèn sáng">
            <a:extLst>
              <a:ext uri="{FF2B5EF4-FFF2-40B4-BE49-F238E27FC236}">
                <a16:creationId xmlns:a16="http://schemas.microsoft.com/office/drawing/2014/main" id="{6C45D3FB-55F8-4415-95FA-D11E068C5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950" y="3869199"/>
            <a:ext cx="868289" cy="1157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Arrow: Right 56">
            <a:extLst>
              <a:ext uri="{FF2B5EF4-FFF2-40B4-BE49-F238E27FC236}">
                <a16:creationId xmlns:a16="http://schemas.microsoft.com/office/drawing/2014/main" id="{1603E488-B7F1-47FC-8F57-C1C01EBA1827}"/>
              </a:ext>
            </a:extLst>
          </p:cNvPr>
          <p:cNvSpPr/>
          <p:nvPr/>
        </p:nvSpPr>
        <p:spPr>
          <a:xfrm rot="3423901">
            <a:off x="4320416" y="3500197"/>
            <a:ext cx="787599" cy="13376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89" name="Arrow: Right 57">
            <a:extLst>
              <a:ext uri="{FF2B5EF4-FFF2-40B4-BE49-F238E27FC236}">
                <a16:creationId xmlns:a16="http://schemas.microsoft.com/office/drawing/2014/main" id="{AE72D4C4-00B0-4811-84BF-9EA95A2CFEA7}"/>
              </a:ext>
            </a:extLst>
          </p:cNvPr>
          <p:cNvSpPr/>
          <p:nvPr/>
        </p:nvSpPr>
        <p:spPr>
          <a:xfrm rot="10800000">
            <a:off x="5722426" y="4707546"/>
            <a:ext cx="630918" cy="139586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90" name="TextBox 58">
            <a:extLst>
              <a:ext uri="{FF2B5EF4-FFF2-40B4-BE49-F238E27FC236}">
                <a16:creationId xmlns:a16="http://schemas.microsoft.com/office/drawing/2014/main" id="{5614DAAF-D938-4F00-B10A-A4136DBEF21C}"/>
              </a:ext>
            </a:extLst>
          </p:cNvPr>
          <p:cNvSpPr txBox="1"/>
          <p:nvPr/>
        </p:nvSpPr>
        <p:spPr>
          <a:xfrm>
            <a:off x="4491166" y="5012225"/>
            <a:ext cx="186218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50" b="1" dirty="0" err="1">
                <a:solidFill>
                  <a:srgbClr val="002060"/>
                </a:solidFill>
              </a:rPr>
              <a:t>Thiết</a:t>
            </a:r>
            <a:r>
              <a:rPr lang="en-GB" sz="1350" b="1" dirty="0">
                <a:solidFill>
                  <a:srgbClr val="002060"/>
                </a:solidFill>
              </a:rPr>
              <a:t> </a:t>
            </a:r>
            <a:r>
              <a:rPr lang="en-GB" sz="1350" b="1" dirty="0" err="1">
                <a:solidFill>
                  <a:srgbClr val="002060"/>
                </a:solidFill>
              </a:rPr>
              <a:t>bị</a:t>
            </a:r>
            <a:r>
              <a:rPr lang="en-GB" sz="1350" b="1" dirty="0">
                <a:solidFill>
                  <a:srgbClr val="002060"/>
                </a:solidFill>
              </a:rPr>
              <a:t> </a:t>
            </a:r>
            <a:r>
              <a:rPr lang="en-GB" sz="1350" b="1" dirty="0" err="1">
                <a:solidFill>
                  <a:srgbClr val="002060"/>
                </a:solidFill>
              </a:rPr>
              <a:t>trong</a:t>
            </a:r>
            <a:r>
              <a:rPr lang="en-GB" sz="1350" b="1" dirty="0">
                <a:solidFill>
                  <a:srgbClr val="002060"/>
                </a:solidFill>
              </a:rPr>
              <a:t> </a:t>
            </a:r>
            <a:r>
              <a:rPr lang="en-GB" sz="1350" b="1" dirty="0" err="1">
                <a:solidFill>
                  <a:srgbClr val="002060"/>
                </a:solidFill>
              </a:rPr>
              <a:t>gia</a:t>
            </a:r>
            <a:r>
              <a:rPr lang="en-GB" sz="1350" b="1" dirty="0">
                <a:solidFill>
                  <a:srgbClr val="002060"/>
                </a:solidFill>
              </a:rPr>
              <a:t> </a:t>
            </a:r>
            <a:r>
              <a:rPr lang="en-GB" sz="1350" b="1" dirty="0" err="1">
                <a:solidFill>
                  <a:srgbClr val="002060"/>
                </a:solidFill>
              </a:rPr>
              <a:t>đình</a:t>
            </a:r>
            <a:endParaRPr lang="en-US" sz="135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170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7" name="Text Box 18"/>
          <p:cNvSpPr txBox="1">
            <a:spLocks noChangeArrowheads="1"/>
          </p:cNvSpPr>
          <p:nvPr/>
        </p:nvSpPr>
        <p:spPr bwMode="white">
          <a:xfrm>
            <a:off x="1598613" y="1597025"/>
            <a:ext cx="1701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cs typeface="Arial" charset="0"/>
              </a:rPr>
              <a:t>Title in here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white">
          <a:xfrm>
            <a:off x="4500563" y="3082925"/>
            <a:ext cx="13716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8F8F8"/>
                </a:solidFill>
              </a:rPr>
              <a:t>Add Title</a:t>
            </a:r>
          </a:p>
        </p:txBody>
      </p:sp>
      <p:sp>
        <p:nvSpPr>
          <p:cNvPr id="26650" name="Text Box 18"/>
          <p:cNvSpPr txBox="1">
            <a:spLocks noChangeArrowheads="1"/>
          </p:cNvSpPr>
          <p:nvPr/>
        </p:nvSpPr>
        <p:spPr bwMode="gray">
          <a:xfrm>
            <a:off x="1674813" y="5118100"/>
            <a:ext cx="15525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sp>
        <p:nvSpPr>
          <p:cNvPr id="26652" name="Text Box 18"/>
          <p:cNvSpPr txBox="1">
            <a:spLocks noChangeArrowheads="1"/>
          </p:cNvSpPr>
          <p:nvPr/>
        </p:nvSpPr>
        <p:spPr bwMode="gray">
          <a:xfrm>
            <a:off x="1435100" y="3278188"/>
            <a:ext cx="203517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sp>
        <p:nvSpPr>
          <p:cNvPr id="26653" name="Text Box 18"/>
          <p:cNvSpPr txBox="1">
            <a:spLocks noChangeArrowheads="1"/>
          </p:cNvSpPr>
          <p:nvPr/>
        </p:nvSpPr>
        <p:spPr bwMode="gray">
          <a:xfrm>
            <a:off x="1435100" y="2565400"/>
            <a:ext cx="20351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pic>
        <p:nvPicPr>
          <p:cNvPr id="33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-155467" y="143008"/>
            <a:ext cx="1143000" cy="1408860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16033" y="362235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4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881579" y="464888"/>
            <a:ext cx="5214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TÍCH HỢP, THỬ NGHIỆM KỊCH BẢN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5" name="Picture 2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79" y="1371600"/>
            <a:ext cx="6019800" cy="44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: Rounded Corners 5">
            <a:extLst>
              <a:ext uri="{FF2B5EF4-FFF2-40B4-BE49-F238E27FC236}">
                <a16:creationId xmlns:a16="http://schemas.microsoft.com/office/drawing/2014/main" id="{57CE92A8-CDA6-4501-9875-84FA90CB231E}"/>
              </a:ext>
            </a:extLst>
          </p:cNvPr>
          <p:cNvSpPr/>
          <p:nvPr/>
        </p:nvSpPr>
        <p:spPr>
          <a:xfrm>
            <a:off x="2843807" y="6240207"/>
            <a:ext cx="3581400" cy="38850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0467F91F-6F33-4227-B8A5-5C3186A73201}"/>
              </a:ext>
            </a:extLst>
          </p:cNvPr>
          <p:cNvSpPr txBox="1"/>
          <p:nvPr/>
        </p:nvSpPr>
        <p:spPr>
          <a:xfrm>
            <a:off x="3072110" y="6290199"/>
            <a:ext cx="31247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MÔ HÌNH NHÀ THÔNG MINH</a:t>
            </a:r>
            <a:endParaRPr lang="en-US" sz="15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67697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7" name="Text Box 18"/>
          <p:cNvSpPr txBox="1">
            <a:spLocks noChangeArrowheads="1"/>
          </p:cNvSpPr>
          <p:nvPr/>
        </p:nvSpPr>
        <p:spPr bwMode="white">
          <a:xfrm>
            <a:off x="1598613" y="1597025"/>
            <a:ext cx="1701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cs typeface="Arial" charset="0"/>
              </a:rPr>
              <a:t>Title in here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white">
          <a:xfrm>
            <a:off x="4500563" y="3082925"/>
            <a:ext cx="13716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8F8F8"/>
                </a:solidFill>
              </a:rPr>
              <a:t>Add Title</a:t>
            </a:r>
          </a:p>
        </p:txBody>
      </p:sp>
      <p:sp>
        <p:nvSpPr>
          <p:cNvPr id="26650" name="Text Box 18"/>
          <p:cNvSpPr txBox="1">
            <a:spLocks noChangeArrowheads="1"/>
          </p:cNvSpPr>
          <p:nvPr/>
        </p:nvSpPr>
        <p:spPr bwMode="gray">
          <a:xfrm>
            <a:off x="1674813" y="5118100"/>
            <a:ext cx="15525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sp>
        <p:nvSpPr>
          <p:cNvPr id="26652" name="Text Box 18"/>
          <p:cNvSpPr txBox="1">
            <a:spLocks noChangeArrowheads="1"/>
          </p:cNvSpPr>
          <p:nvPr/>
        </p:nvSpPr>
        <p:spPr bwMode="gray">
          <a:xfrm>
            <a:off x="1435100" y="3278188"/>
            <a:ext cx="203517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sp>
        <p:nvSpPr>
          <p:cNvPr id="26653" name="Text Box 18"/>
          <p:cNvSpPr txBox="1">
            <a:spLocks noChangeArrowheads="1"/>
          </p:cNvSpPr>
          <p:nvPr/>
        </p:nvSpPr>
        <p:spPr bwMode="gray">
          <a:xfrm>
            <a:off x="1435100" y="2565400"/>
            <a:ext cx="20351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pic>
        <p:nvPicPr>
          <p:cNvPr id="33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-155467" y="143008"/>
            <a:ext cx="1143000" cy="1408860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16033" y="362235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4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881579" y="464888"/>
            <a:ext cx="52144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TÍCH HỢP, THỬ NGHIỆM KỊCH BẢN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0467F91F-6F33-4227-B8A5-5C3186A73201}"/>
              </a:ext>
            </a:extLst>
          </p:cNvPr>
          <p:cNvSpPr txBox="1"/>
          <p:nvPr/>
        </p:nvSpPr>
        <p:spPr>
          <a:xfrm>
            <a:off x="3072110" y="6290199"/>
            <a:ext cx="31247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MÔ HÌNH NHÀ THÔNG MINH</a:t>
            </a:r>
            <a:endParaRPr lang="en-US" sz="15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06416" y="1279778"/>
            <a:ext cx="820418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Kịch bản 1: Điều khiển thiết bị, giao tiếng thông minh qua giọng nói bằng tiếng việt.</a:t>
            </a:r>
            <a:endParaRPr lang="e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Kịch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2: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qua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khuôn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mặt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 algn="l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mở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khách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tuổi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báo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chủ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biết</a:t>
            </a:r>
            <a:endParaRPr lang="en-US" sz="2000" i="1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l">
              <a:lnSpc>
                <a:spcPct val="150000"/>
              </a:lnSpc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Kịch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3: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kẻ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đột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 algn="l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Ví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dụ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vắng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ngôi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đột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cảnh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báo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nếu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tắt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đột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err="1" smtClean="0">
                <a:latin typeface="Times New Roman" pitchFamily="18" charset="0"/>
                <a:cs typeface="Times New Roman" pitchFamily="18" charset="0"/>
              </a:rPr>
              <a:t>nhập</a:t>
            </a:r>
            <a:endParaRPr lang="en-US" sz="20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7942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7" name="Text Box 18"/>
          <p:cNvSpPr txBox="1">
            <a:spLocks noChangeArrowheads="1"/>
          </p:cNvSpPr>
          <p:nvPr/>
        </p:nvSpPr>
        <p:spPr bwMode="white">
          <a:xfrm>
            <a:off x="1598613" y="1597025"/>
            <a:ext cx="1701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cs typeface="Arial" charset="0"/>
              </a:rPr>
              <a:t>Title in here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white">
          <a:xfrm>
            <a:off x="4500563" y="3082925"/>
            <a:ext cx="13716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8F8F8"/>
                </a:solidFill>
              </a:rPr>
              <a:t>Add Title</a:t>
            </a:r>
          </a:p>
        </p:txBody>
      </p:sp>
      <p:sp>
        <p:nvSpPr>
          <p:cNvPr id="26650" name="Text Box 18"/>
          <p:cNvSpPr txBox="1">
            <a:spLocks noChangeArrowheads="1"/>
          </p:cNvSpPr>
          <p:nvPr/>
        </p:nvSpPr>
        <p:spPr bwMode="gray">
          <a:xfrm>
            <a:off x="1674813" y="5118100"/>
            <a:ext cx="15525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sp>
        <p:nvSpPr>
          <p:cNvPr id="26652" name="Text Box 18"/>
          <p:cNvSpPr txBox="1">
            <a:spLocks noChangeArrowheads="1"/>
          </p:cNvSpPr>
          <p:nvPr/>
        </p:nvSpPr>
        <p:spPr bwMode="gray">
          <a:xfrm>
            <a:off x="1435100" y="3278188"/>
            <a:ext cx="203517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sp>
        <p:nvSpPr>
          <p:cNvPr id="26653" name="Text Box 18"/>
          <p:cNvSpPr txBox="1">
            <a:spLocks noChangeArrowheads="1"/>
          </p:cNvSpPr>
          <p:nvPr/>
        </p:nvSpPr>
        <p:spPr bwMode="gray">
          <a:xfrm>
            <a:off x="1435100" y="2565400"/>
            <a:ext cx="20351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pic>
        <p:nvPicPr>
          <p:cNvPr id="33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-155467" y="143008"/>
            <a:ext cx="1143000" cy="1408860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16033" y="362235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5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881580" y="464888"/>
            <a:ext cx="3618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ĐÁNH GIÁ, KẾT LUẬN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0467F91F-6F33-4227-B8A5-5C3186A73201}"/>
              </a:ext>
            </a:extLst>
          </p:cNvPr>
          <p:cNvSpPr txBox="1"/>
          <p:nvPr/>
        </p:nvSpPr>
        <p:spPr>
          <a:xfrm>
            <a:off x="3072110" y="6290199"/>
            <a:ext cx="31247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MÔ HÌNH NHÀ THÔNG MINH</a:t>
            </a:r>
            <a:endParaRPr lang="en-US" sz="15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5171" y="1268890"/>
            <a:ext cx="7670784" cy="4038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án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“</a:t>
            </a:r>
            <a:r>
              <a:rPr lang="vi-V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xây dựng hệ thống nhà thông </a:t>
            </a:r>
            <a:r>
              <a:rPr lang="vi-V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mô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đầy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đủ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minh.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khiển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giọng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nói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tiếng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việt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hóa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mật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khuôn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mặt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đạt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giải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nhất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cuộc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: ‘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tử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”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trường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72721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7" name="Text Box 18"/>
          <p:cNvSpPr txBox="1">
            <a:spLocks noChangeArrowheads="1"/>
          </p:cNvSpPr>
          <p:nvPr/>
        </p:nvSpPr>
        <p:spPr bwMode="white">
          <a:xfrm>
            <a:off x="1598613" y="1597025"/>
            <a:ext cx="1701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FFFFFF"/>
                </a:solidFill>
                <a:latin typeface="Calibri" pitchFamily="34" charset="0"/>
                <a:cs typeface="Arial" charset="0"/>
              </a:rPr>
              <a:t>Title in here</a:t>
            </a:r>
          </a:p>
        </p:txBody>
      </p:sp>
      <p:sp>
        <p:nvSpPr>
          <p:cNvPr id="26641" name="Text Box 18"/>
          <p:cNvSpPr txBox="1">
            <a:spLocks noChangeArrowheads="1"/>
          </p:cNvSpPr>
          <p:nvPr/>
        </p:nvSpPr>
        <p:spPr bwMode="white">
          <a:xfrm>
            <a:off x="4500563" y="3082925"/>
            <a:ext cx="137160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>
                <a:solidFill>
                  <a:srgbClr val="F8F8F8"/>
                </a:solidFill>
              </a:rPr>
              <a:t>Add Title</a:t>
            </a:r>
          </a:p>
        </p:txBody>
      </p:sp>
      <p:sp>
        <p:nvSpPr>
          <p:cNvPr id="26650" name="Text Box 18"/>
          <p:cNvSpPr txBox="1">
            <a:spLocks noChangeArrowheads="1"/>
          </p:cNvSpPr>
          <p:nvPr/>
        </p:nvSpPr>
        <p:spPr bwMode="gray">
          <a:xfrm>
            <a:off x="1674813" y="5118100"/>
            <a:ext cx="15525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sp>
        <p:nvSpPr>
          <p:cNvPr id="26652" name="Text Box 18"/>
          <p:cNvSpPr txBox="1">
            <a:spLocks noChangeArrowheads="1"/>
          </p:cNvSpPr>
          <p:nvPr/>
        </p:nvSpPr>
        <p:spPr bwMode="gray">
          <a:xfrm>
            <a:off x="1435100" y="3278188"/>
            <a:ext cx="2035175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sp>
        <p:nvSpPr>
          <p:cNvPr id="26653" name="Text Box 18"/>
          <p:cNvSpPr txBox="1">
            <a:spLocks noChangeArrowheads="1"/>
          </p:cNvSpPr>
          <p:nvPr/>
        </p:nvSpPr>
        <p:spPr bwMode="gray">
          <a:xfrm>
            <a:off x="1435100" y="2565400"/>
            <a:ext cx="2035175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1">
                <a:solidFill>
                  <a:srgbClr val="FFFFFF"/>
                </a:solidFill>
                <a:cs typeface="Arial" charset="0"/>
              </a:rPr>
              <a:t>Text in here</a:t>
            </a:r>
          </a:p>
        </p:txBody>
      </p:sp>
      <p:pic>
        <p:nvPicPr>
          <p:cNvPr id="33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-155467" y="143008"/>
            <a:ext cx="1143000" cy="1408860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16033" y="362235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5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881580" y="464888"/>
            <a:ext cx="36189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ĐÁNH GIÁ, KẾT LUẬN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7" name="TextBox 40">
            <a:extLst>
              <a:ext uri="{FF2B5EF4-FFF2-40B4-BE49-F238E27FC236}">
                <a16:creationId xmlns:a16="http://schemas.microsoft.com/office/drawing/2014/main" id="{0467F91F-6F33-4227-B8A5-5C3186A73201}"/>
              </a:ext>
            </a:extLst>
          </p:cNvPr>
          <p:cNvSpPr txBox="1"/>
          <p:nvPr/>
        </p:nvSpPr>
        <p:spPr>
          <a:xfrm>
            <a:off x="3072110" y="6290199"/>
            <a:ext cx="31247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5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MÔ HÌNH NHÀ THÔNG MINH</a:t>
            </a:r>
            <a:endParaRPr lang="en-US" sz="15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65170" y="1268890"/>
            <a:ext cx="8250230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luận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 </a:t>
            </a:r>
          </a:p>
          <a:p>
            <a:pPr marL="285750" lvl="0" indent="-28575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khuôn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chưa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so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lvl="0" indent="-28575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giọng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nói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chưa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hoàn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tiếng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việt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trường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vẫn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tiếng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anh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285750" lvl="0" indent="-28575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thống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chưa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đáp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mất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wifi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0" algn="l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Tích hợp với các thiết bị thông minh xây dựng hệ sinh thái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ghiên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cứu và phát triển phẩn cứng tốt hơn để tăng độ bền, độ ổn định của các thiết bị trong nhà.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3469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E033F885-62DD-4A3A-8781-E57F21D587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1" y="194418"/>
            <a:ext cx="1042293" cy="9557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6C515F4-C7F3-47E4-9C5A-14EFCA38480D}"/>
              </a:ext>
            </a:extLst>
          </p:cNvPr>
          <p:cNvSpPr txBox="1"/>
          <p:nvPr/>
        </p:nvSpPr>
        <p:spPr>
          <a:xfrm>
            <a:off x="127921" y="484808"/>
            <a:ext cx="860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HỌC VIỆN CÔNG NGHỆ B</a:t>
            </a:r>
            <a:r>
              <a:rPr lang="vi-VN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Ư</a:t>
            </a:r>
            <a:r>
              <a:rPr lang="en-GB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 CHÍNH VIỄN THÔNG</a:t>
            </a:r>
            <a:endParaRPr lang="en-US" sz="2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1440582"/>
            <a:ext cx="8356349" cy="4807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800"/>
              </a:spcAft>
            </a:pPr>
            <a:r>
              <a:rPr 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đề tài</a:t>
            </a:r>
          </a:p>
          <a:p>
            <a:pPr marL="342900" indent="-342900" algn="l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Nghiên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cứu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,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tìm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hiểu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về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đặc điểm,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cấu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trúc của một hệ thống nhà thông minh.</a:t>
            </a:r>
          </a:p>
          <a:p>
            <a:pPr marL="342900" indent="-342900" algn="l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Thiết kế thành công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mô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hình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nhà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thông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minh.</a:t>
            </a:r>
          </a:p>
          <a:p>
            <a:pPr marL="342900" indent="-342900" algn="l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Xây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dựng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hệ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thống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điều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khiển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thiết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bị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bằng</a:t>
            </a:r>
            <a:r>
              <a:rPr lang="en-US" sz="2200" b="1" dirty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giọng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nói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bằng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tiếng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việt</a:t>
            </a:r>
            <a:endParaRPr lang="en-US" sz="2200" b="1" dirty="0" smtClean="0">
              <a:solidFill>
                <a:srgbClr val="002060"/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Xây dựng hệ thống an ninh cho ngôi nhà sử dụng camera theo dõi, cảm biến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và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chương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trình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bảo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mật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nhận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diện khuôn mặt</a:t>
            </a:r>
          </a:p>
          <a:p>
            <a:pPr marL="342900" indent="-342900" algn="l">
              <a:lnSpc>
                <a:spcPct val="12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Xây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dựng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một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số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các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tự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động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hóa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và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tương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tác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thông</a:t>
            </a:r>
            <a:r>
              <a:rPr lang="en-US" sz="22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 minh </a:t>
            </a:r>
            <a:endParaRPr lang="en-US" sz="2200" b="1" dirty="0" smtClean="0">
              <a:solidFill>
                <a:srgbClr val="002060"/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  <a:p>
            <a:pPr marL="342900" indent="-342900" algn="l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200" b="1" dirty="0">
              <a:solidFill>
                <a:srgbClr val="002060"/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4639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-76200"/>
            <a:ext cx="9144000" cy="6849070"/>
          </a:xfrm>
          <a:prstGeom prst="rect">
            <a:avLst/>
          </a:prstGeom>
        </p:spPr>
      </p:pic>
      <p:pic>
        <p:nvPicPr>
          <p:cNvPr id="3" name="Picture 2" descr="Kết quả hình ảnh cho hình ảnh thank you">
            <a:extLst>
              <a:ext uri="{FF2B5EF4-FFF2-40B4-BE49-F238E27FC236}">
                <a16:creationId xmlns:a16="http://schemas.microsoft.com/office/drawing/2014/main" id="{FC14A420-A319-4F93-9345-3EEEA09D8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066800"/>
            <a:ext cx="6907767" cy="488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F1F0BD19-D875-442B-B40F-E47CD8EC7B8D}"/>
              </a:ext>
            </a:extLst>
          </p:cNvPr>
          <p:cNvSpPr txBox="1"/>
          <p:nvPr/>
        </p:nvSpPr>
        <p:spPr>
          <a:xfrm>
            <a:off x="7086600" y="5486400"/>
            <a:ext cx="141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#</a:t>
            </a:r>
            <a:r>
              <a:rPr lang="en-US" b="1" dirty="0" err="1" smtClean="0"/>
              <a:t>Duy_Nam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089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Text Box 24"/>
          <p:cNvSpPr txBox="1">
            <a:spLocks noChangeArrowheads="1"/>
          </p:cNvSpPr>
          <p:nvPr/>
        </p:nvSpPr>
        <p:spPr bwMode="white">
          <a:xfrm>
            <a:off x="1755261" y="1676689"/>
            <a:ext cx="69307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GB" sz="2400" b="1" dirty="0">
                <a:solidFill>
                  <a:srgbClr val="333333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TỔNG QUAN </a:t>
            </a:r>
            <a:r>
              <a:rPr lang="en-GB" sz="2400" b="1" dirty="0" smtClean="0">
                <a:solidFill>
                  <a:srgbClr val="333333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HỆ THỐNG </a:t>
            </a:r>
            <a:endParaRPr lang="en-US" sz="2400" b="1" dirty="0">
              <a:solidFill>
                <a:srgbClr val="333333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7193" name="Text Box 25"/>
          <p:cNvSpPr txBox="1">
            <a:spLocks noChangeArrowheads="1"/>
          </p:cNvSpPr>
          <p:nvPr/>
        </p:nvSpPr>
        <p:spPr bwMode="white">
          <a:xfrm>
            <a:off x="1787805" y="2754127"/>
            <a:ext cx="675498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/>
            <a:r>
              <a:rPr lang="en-US" sz="2400" b="1" dirty="0" smtClean="0">
                <a:solidFill>
                  <a:srgbClr val="333333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ĐỀ XUẤT GIẢI PHÁP </a:t>
            </a:r>
            <a:endParaRPr lang="en-US" sz="2400" b="1" dirty="0">
              <a:solidFill>
                <a:srgbClr val="333333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7194" name="Text Box 26"/>
          <p:cNvSpPr txBox="1">
            <a:spLocks noChangeArrowheads="1"/>
          </p:cNvSpPr>
          <p:nvPr/>
        </p:nvSpPr>
        <p:spPr bwMode="white">
          <a:xfrm>
            <a:off x="1755261" y="3775712"/>
            <a:ext cx="6261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333333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XÂY DỰNG HỆ THỐNG PHẦN CỨNG, PHẦN MỀM</a:t>
            </a:r>
            <a:endParaRPr lang="en-US" sz="2400" b="1" dirty="0">
              <a:solidFill>
                <a:srgbClr val="333333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pic>
        <p:nvPicPr>
          <p:cNvPr id="7195" name="Picture 27" descr="1"/>
          <p:cNvPicPr>
            <a:picLocks noChangeAspect="1" noChangeArrowheads="1"/>
          </p:cNvPicPr>
          <p:nvPr/>
        </p:nvPicPr>
        <p:blipFill>
          <a:blip r:embed="rId3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667381" y="3673616"/>
            <a:ext cx="1076416" cy="1289973"/>
          </a:xfrm>
          <a:prstGeom prst="rect">
            <a:avLst/>
          </a:prstGeom>
          <a:noFill/>
        </p:spPr>
      </p:pic>
      <p:pic>
        <p:nvPicPr>
          <p:cNvPr id="7196" name="Picture 28" descr="1"/>
          <p:cNvPicPr>
            <a:picLocks noChangeAspect="1" noChangeArrowheads="1"/>
          </p:cNvPicPr>
          <p:nvPr/>
        </p:nvPicPr>
        <p:blipFill>
          <a:blip r:embed="rId3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725267" y="2568595"/>
            <a:ext cx="1018530" cy="1220602"/>
          </a:xfrm>
          <a:prstGeom prst="rect">
            <a:avLst/>
          </a:prstGeom>
          <a:noFill/>
        </p:spPr>
      </p:pic>
      <p:pic>
        <p:nvPicPr>
          <p:cNvPr id="7197" name="Picture 29" descr="1"/>
          <p:cNvPicPr>
            <a:picLocks noChangeAspect="1" noChangeArrowheads="1"/>
          </p:cNvPicPr>
          <p:nvPr/>
        </p:nvPicPr>
        <p:blipFill>
          <a:blip r:embed="rId3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786333" y="1523537"/>
            <a:ext cx="975554" cy="1169100"/>
          </a:xfrm>
          <a:prstGeom prst="rect">
            <a:avLst/>
          </a:prstGeom>
          <a:noFill/>
        </p:spPr>
      </p:pic>
      <p:sp>
        <p:nvSpPr>
          <p:cNvPr id="7199" name="Text Box 31"/>
          <p:cNvSpPr txBox="1">
            <a:spLocks noChangeArrowheads="1"/>
          </p:cNvSpPr>
          <p:nvPr/>
        </p:nvSpPr>
        <p:spPr bwMode="white">
          <a:xfrm>
            <a:off x="1093648" y="3867899"/>
            <a:ext cx="432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333333"/>
                </a:solidFill>
                <a:cs typeface="Arial" charset="0"/>
              </a:rPr>
              <a:t>3</a:t>
            </a:r>
          </a:p>
        </p:txBody>
      </p:sp>
      <p:sp>
        <p:nvSpPr>
          <p:cNvPr id="7200" name="Text Box 32"/>
          <p:cNvSpPr txBox="1">
            <a:spLocks noChangeArrowheads="1"/>
          </p:cNvSpPr>
          <p:nvPr/>
        </p:nvSpPr>
        <p:spPr bwMode="white">
          <a:xfrm>
            <a:off x="1309670" y="1687954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FFFFFF"/>
                </a:solidFill>
                <a:cs typeface="Arial" charset="0"/>
              </a:rPr>
              <a:t>1</a:t>
            </a:r>
          </a:p>
        </p:txBody>
      </p:sp>
      <p:sp>
        <p:nvSpPr>
          <p:cNvPr id="7201" name="Text Box 33"/>
          <p:cNvSpPr txBox="1">
            <a:spLocks noChangeArrowheads="1"/>
          </p:cNvSpPr>
          <p:nvPr/>
        </p:nvSpPr>
        <p:spPr bwMode="white">
          <a:xfrm>
            <a:off x="1203486" y="1690636"/>
            <a:ext cx="4524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333333"/>
                </a:solidFill>
                <a:cs typeface="Arial" charset="0"/>
              </a:rPr>
              <a:t>1</a:t>
            </a:r>
          </a:p>
        </p:txBody>
      </p:sp>
      <p:sp>
        <p:nvSpPr>
          <p:cNvPr id="7202" name="Text Box 34"/>
          <p:cNvSpPr txBox="1">
            <a:spLocks noChangeArrowheads="1"/>
          </p:cNvSpPr>
          <p:nvPr/>
        </p:nvSpPr>
        <p:spPr bwMode="white">
          <a:xfrm>
            <a:off x="1119815" y="2754127"/>
            <a:ext cx="5259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333333"/>
                </a:solidFill>
                <a:cs typeface="Arial" charset="0"/>
              </a:rPr>
              <a:t>2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033F885-62DD-4A3A-8781-E57F21D587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1" y="194418"/>
            <a:ext cx="1042293" cy="9557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6C515F4-C7F3-47E4-9C5A-14EFCA38480D}"/>
              </a:ext>
            </a:extLst>
          </p:cNvPr>
          <p:cNvSpPr txBox="1"/>
          <p:nvPr/>
        </p:nvSpPr>
        <p:spPr>
          <a:xfrm>
            <a:off x="127921" y="484808"/>
            <a:ext cx="860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HỌC VIỆN CÔNG NGHỆ B</a:t>
            </a:r>
            <a:r>
              <a:rPr lang="vi-VN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Ư</a:t>
            </a:r>
            <a:r>
              <a:rPr lang="en-GB" sz="2000" dirty="0">
                <a:solidFill>
                  <a:srgbClr val="C0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 CHÍNH VIỄN THÔNG</a:t>
            </a:r>
            <a:endParaRPr lang="en-US" sz="2000" dirty="0">
              <a:solidFill>
                <a:srgbClr val="C0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5" name="Text Box 32"/>
          <p:cNvSpPr txBox="1">
            <a:spLocks noChangeArrowheads="1"/>
          </p:cNvSpPr>
          <p:nvPr/>
        </p:nvSpPr>
        <p:spPr bwMode="white">
          <a:xfrm>
            <a:off x="1269322" y="5827645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 smtClean="0">
                <a:solidFill>
                  <a:srgbClr val="FFFFFF"/>
                </a:solidFill>
                <a:cs typeface="Arial" charset="0"/>
              </a:rPr>
              <a:t>5</a:t>
            </a:r>
            <a:endParaRPr lang="en-US" sz="2400" b="1" dirty="0">
              <a:solidFill>
                <a:srgbClr val="FFFFFF"/>
              </a:solidFill>
              <a:cs typeface="Arial" charset="0"/>
            </a:endParaRPr>
          </a:p>
        </p:txBody>
      </p:sp>
      <p:pic>
        <p:nvPicPr>
          <p:cNvPr id="46" name="Picture 29" descr="1"/>
          <p:cNvPicPr>
            <a:picLocks noChangeAspect="1" noChangeArrowheads="1"/>
          </p:cNvPicPr>
          <p:nvPr/>
        </p:nvPicPr>
        <p:blipFill>
          <a:blip r:embed="rId3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769540" y="4791305"/>
            <a:ext cx="948519" cy="1169143"/>
          </a:xfrm>
          <a:prstGeom prst="rect">
            <a:avLst/>
          </a:prstGeom>
          <a:noFill/>
        </p:spPr>
      </p:pic>
      <p:sp>
        <p:nvSpPr>
          <p:cNvPr id="48" name="Text Box 31"/>
          <p:cNvSpPr txBox="1">
            <a:spLocks noChangeArrowheads="1"/>
          </p:cNvSpPr>
          <p:nvPr/>
        </p:nvSpPr>
        <p:spPr bwMode="white">
          <a:xfrm>
            <a:off x="1166744" y="5000353"/>
            <a:ext cx="432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333333"/>
                </a:solidFill>
                <a:cs typeface="Arial" charset="0"/>
              </a:rPr>
              <a:t>4</a:t>
            </a:r>
          </a:p>
        </p:txBody>
      </p:sp>
      <p:pic>
        <p:nvPicPr>
          <p:cNvPr id="49" name="Picture 29" descr="1"/>
          <p:cNvPicPr>
            <a:picLocks noChangeAspect="1" noChangeArrowheads="1"/>
          </p:cNvPicPr>
          <p:nvPr/>
        </p:nvPicPr>
        <p:blipFill>
          <a:blip r:embed="rId3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756023" y="5837617"/>
            <a:ext cx="948519" cy="1169143"/>
          </a:xfrm>
          <a:prstGeom prst="rect">
            <a:avLst/>
          </a:prstGeom>
          <a:noFill/>
        </p:spPr>
      </p:pic>
      <p:sp>
        <p:nvSpPr>
          <p:cNvPr id="50" name="Text Box 31"/>
          <p:cNvSpPr txBox="1">
            <a:spLocks noChangeArrowheads="1"/>
          </p:cNvSpPr>
          <p:nvPr/>
        </p:nvSpPr>
        <p:spPr bwMode="white">
          <a:xfrm>
            <a:off x="1174918" y="6021938"/>
            <a:ext cx="432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rgbClr val="333333"/>
                </a:solidFill>
                <a:cs typeface="Arial" charset="0"/>
              </a:rPr>
              <a:t>5</a:t>
            </a:r>
          </a:p>
        </p:txBody>
      </p:sp>
      <p:sp>
        <p:nvSpPr>
          <p:cNvPr id="51" name="Text Box 24"/>
          <p:cNvSpPr txBox="1">
            <a:spLocks noChangeArrowheads="1"/>
          </p:cNvSpPr>
          <p:nvPr/>
        </p:nvSpPr>
        <p:spPr bwMode="white">
          <a:xfrm>
            <a:off x="1787805" y="6021938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333333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ĐÁNH GIÁ, KẾT LUẬN</a:t>
            </a:r>
            <a:endParaRPr lang="en-US" sz="2400" b="1" dirty="0">
              <a:solidFill>
                <a:srgbClr val="333333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87805" y="5007629"/>
            <a:ext cx="63074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333333"/>
                </a:solidFill>
                <a:effectLst>
                  <a:reflection blurRad="6350" stA="55000" endA="300" endPos="45500" dir="5400000" sy="-100000" algn="bl" rotWithShape="0"/>
                </a:effectLst>
                <a:latin typeface="Times New Roman" panose="02020603050405020304" pitchFamily="18" charset="0"/>
                <a:ea typeface="Times" panose="020B0500000000000000" pitchFamily="34" charset="0"/>
                <a:cs typeface="Times New Roman" panose="02020603050405020304" pitchFamily="18" charset="0"/>
              </a:rPr>
              <a:t>TÍCH HỢP, THỬ NGHIỆM KỊCH BẢN</a:t>
            </a:r>
            <a:endParaRPr lang="en-US" sz="2400" b="1" dirty="0">
              <a:solidFill>
                <a:srgbClr val="333333"/>
              </a:solidFill>
              <a:effectLst>
                <a:reflection blurRad="6350" stA="55000" endA="300" endPos="45500" dir="5400000" sy="-100000" algn="bl" rotWithShape="0"/>
              </a:effectLst>
              <a:latin typeface="Times New Roman" panose="02020603050405020304" pitchFamily="18" charset="0"/>
              <a:ea typeface="Times" panose="020B0500000000000000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55600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1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990600" y="425943"/>
            <a:ext cx="38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TỔNG QUAN HỆ THỐNG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362200"/>
            <a:ext cx="7434263" cy="3874410"/>
          </a:xfrm>
          <a:prstGeom prst="rect">
            <a:avLst/>
          </a:prstGeom>
        </p:spPr>
      </p:pic>
      <p:pic>
        <p:nvPicPr>
          <p:cNvPr id="1028" name="Picture 4" descr="Kết quả hình ảnh cho questi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953737"/>
            <a:ext cx="2015987" cy="201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Callout 15"/>
          <p:cNvSpPr/>
          <p:nvPr/>
        </p:nvSpPr>
        <p:spPr>
          <a:xfrm flipH="1">
            <a:off x="2819401" y="953737"/>
            <a:ext cx="4190999" cy="1200570"/>
          </a:xfrm>
          <a:prstGeom prst="wedgeEllipseCallout">
            <a:avLst>
              <a:gd name="adj1" fmla="val -60619"/>
              <a:gd name="adj2" fmla="val 6614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Smart Home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gì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4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1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990600" y="425943"/>
            <a:ext cx="38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TỔNG QUAN HỆ THỐNG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Cuộc Sống Tại Nhà Thông Minh Của CEO Microsoft Vietn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7395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333333"/>
                </a:solidFill>
              </a:rPr>
              <a:t>1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990600" y="425943"/>
            <a:ext cx="38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TỔNG QUAN HỆ THỐNG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24197" y="6222372"/>
            <a:ext cx="4767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CÁC THÀNH PHẦN CƠ BẢN TRONG NHÀ THÔNG MINH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9538" y="1195128"/>
            <a:ext cx="5029200" cy="452431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lang="en-US" sz="16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Tiêu</a:t>
            </a:r>
            <a:r>
              <a:rPr lang="en-US" sz="16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chuẩn</a:t>
            </a:r>
            <a:r>
              <a:rPr lang="en-US" sz="16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6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ngôi</a:t>
            </a:r>
            <a:r>
              <a:rPr lang="en-US" sz="16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r>
              <a:rPr lang="en-US" sz="16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600" b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minh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chiếu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sáng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bật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tắt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tự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tùy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theo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ngữ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cảnh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kiện</a:t>
            </a:r>
            <a:endParaRPr lang="en-US" sz="1600" dirty="0" smtClean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Đảm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an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ninh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an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nghệ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mật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đối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tượng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thành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viên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nhà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Đem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lại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thoải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mái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cung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dịch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vụ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giải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trí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chất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lượng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giải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trí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đa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phương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tiện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Cung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khả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giám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xa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Tăng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hiệu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suất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giảm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năng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tiêu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ea typeface="Calibri" panose="020F0502020204030204" pitchFamily="34" charset="0"/>
              </a:rPr>
              <a:t>thụ</a:t>
            </a:r>
            <a:r>
              <a:rPr lang="en-US" sz="1600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939010"/>
            <a:ext cx="3130334" cy="1621760"/>
          </a:xfrm>
          <a:prstGeom prst="rect">
            <a:avLst/>
          </a:prstGeom>
        </p:spPr>
      </p:pic>
      <p:pic>
        <p:nvPicPr>
          <p:cNvPr id="15" name="Picture 14" descr="Hình ảnh có liên quan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404" y="3886200"/>
            <a:ext cx="3010150" cy="16853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642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-106973" y="261345"/>
            <a:ext cx="1143000" cy="1408860"/>
          </a:xfrm>
          <a:prstGeom prst="rect">
            <a:avLst/>
          </a:prstGeom>
          <a:noFill/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BC624A-D8C4-471B-8427-71FC2B5923CB}"/>
              </a:ext>
            </a:extLst>
          </p:cNvPr>
          <p:cNvSpPr/>
          <p:nvPr/>
        </p:nvSpPr>
        <p:spPr>
          <a:xfrm>
            <a:off x="2401218" y="6138419"/>
            <a:ext cx="4813418" cy="47568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4" name="Rectangle 3"/>
          <p:cNvSpPr/>
          <p:nvPr/>
        </p:nvSpPr>
        <p:spPr>
          <a:xfrm>
            <a:off x="2424197" y="6222372"/>
            <a:ext cx="4767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ea typeface="Segoe UI Black" panose="020B0A02040204020203" pitchFamily="34" charset="0"/>
                <a:cs typeface="Times New Roman" panose="02020603050405020304" pitchFamily="18" charset="0"/>
              </a:rPr>
              <a:t>CÁC THÀNH PHẦN CƠ BẢN TRONG NHÀ THÔNG MINH</a:t>
            </a:r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ea typeface="Segoe UI Black" panose="020B0A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295400"/>
            <a:ext cx="6148388" cy="45088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2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792772" y="425943"/>
            <a:ext cx="38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ĐỀ XUẤT GIẢI PHÁP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25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2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792772" y="425943"/>
            <a:ext cx="38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ĐỀ XUẤT GIẢI PHÁP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17A0BDB8-3FBA-40A3-9435-FCD1BFA31FB8}"/>
              </a:ext>
            </a:extLst>
          </p:cNvPr>
          <p:cNvSpPr txBox="1"/>
          <p:nvPr/>
        </p:nvSpPr>
        <p:spPr>
          <a:xfrm>
            <a:off x="520607" y="1460712"/>
            <a:ext cx="278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Xử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lý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trung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tâm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0221BB10-9A52-40BB-A50E-E0976FF8D5A9}"/>
              </a:ext>
            </a:extLst>
          </p:cNvPr>
          <p:cNvSpPr txBox="1"/>
          <p:nvPr/>
        </p:nvSpPr>
        <p:spPr>
          <a:xfrm>
            <a:off x="448991" y="4147620"/>
            <a:ext cx="24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Dữ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liệu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đầu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vào</a:t>
            </a:r>
            <a:endParaRPr lang="en-A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6" name="Picture 25" descr="Kết quả hình ảnh cho Raspberry Pi 3 model B+">
            <a:extLst>
              <a:ext uri="{FF2B5EF4-FFF2-40B4-BE49-F238E27FC236}">
                <a16:creationId xmlns:a16="http://schemas.microsoft.com/office/drawing/2014/main" id="{714E5934-D265-43A1-B4DA-DFB1EF6B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36970" y="1561260"/>
            <a:ext cx="2443477" cy="17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Kết quả hình ảnh cho google home">
            <a:extLst>
              <a:ext uri="{FF2B5EF4-FFF2-40B4-BE49-F238E27FC236}">
                <a16:creationId xmlns:a16="http://schemas.microsoft.com/office/drawing/2014/main" id="{CDDC95F1-3336-46A3-ADE5-369C01BA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952" y="4273965"/>
            <a:ext cx="2317552" cy="231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58E6CB1C-8846-425C-BC38-8524324C1545}"/>
              </a:ext>
            </a:extLst>
          </p:cNvPr>
          <p:cNvSpPr txBox="1"/>
          <p:nvPr/>
        </p:nvSpPr>
        <p:spPr>
          <a:xfrm>
            <a:off x="3728823" y="6222185"/>
            <a:ext cx="250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Loa Google Home</a:t>
            </a:r>
            <a:endParaRPr lang="en-AS" b="1" dirty="0"/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CBBD742F-3E40-4CD8-B1F1-31060B7F0089}"/>
              </a:ext>
            </a:extLst>
          </p:cNvPr>
          <p:cNvSpPr txBox="1"/>
          <p:nvPr/>
        </p:nvSpPr>
        <p:spPr>
          <a:xfrm>
            <a:off x="6798649" y="6252668"/>
            <a:ext cx="1906620" cy="37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Camera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F8D846-7BAB-4ABF-AAF7-2B1ED68FC6DE}"/>
              </a:ext>
            </a:extLst>
          </p:cNvPr>
          <p:cNvSpPr/>
          <p:nvPr/>
        </p:nvSpPr>
        <p:spPr>
          <a:xfrm>
            <a:off x="924392" y="2107986"/>
            <a:ext cx="3190408" cy="247247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RAM: ≥ 1GB</a:t>
            </a: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Dung l</a:t>
            </a:r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</a:t>
            </a: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ợng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 500MB</a:t>
            </a: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CPU &gt; 1,4 GHz</a:t>
            </a: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endParaRPr lang="en-AS" sz="16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E86E8F6F-BA4E-4778-B6EF-08CB9BAC16E7}"/>
              </a:ext>
            </a:extLst>
          </p:cNvPr>
          <p:cNvSpPr txBox="1"/>
          <p:nvPr/>
        </p:nvSpPr>
        <p:spPr>
          <a:xfrm>
            <a:off x="5644656" y="3480976"/>
            <a:ext cx="182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Raspberry Pi 3</a:t>
            </a:r>
            <a:endParaRPr lang="en-AS" b="1" dirty="0"/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B9E642D9-87A5-4D36-AD8E-E2F238645CF5}"/>
              </a:ext>
            </a:extLst>
          </p:cNvPr>
          <p:cNvSpPr txBox="1"/>
          <p:nvPr/>
        </p:nvSpPr>
        <p:spPr>
          <a:xfrm>
            <a:off x="4259404" y="4335536"/>
            <a:ext cx="151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err="1"/>
              <a:t>Âm</a:t>
            </a:r>
            <a:r>
              <a:rPr lang="en-GB" b="1" dirty="0"/>
              <a:t> </a:t>
            </a:r>
            <a:r>
              <a:rPr lang="en-GB" b="1" dirty="0" err="1"/>
              <a:t>thanh</a:t>
            </a:r>
            <a:endParaRPr lang="en-AS" b="1" dirty="0"/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AECD88DD-07BD-432B-8D38-7FF82A3E6A5C}"/>
              </a:ext>
            </a:extLst>
          </p:cNvPr>
          <p:cNvSpPr txBox="1"/>
          <p:nvPr/>
        </p:nvSpPr>
        <p:spPr>
          <a:xfrm>
            <a:off x="6886568" y="4329035"/>
            <a:ext cx="1730783" cy="37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err="1"/>
              <a:t>Hình</a:t>
            </a:r>
            <a:r>
              <a:rPr lang="en-GB" b="1" dirty="0"/>
              <a:t> </a:t>
            </a:r>
            <a:r>
              <a:rPr lang="en-GB" b="1" dirty="0" err="1"/>
              <a:t>ảnh</a:t>
            </a:r>
            <a:endParaRPr lang="en-AS" b="1" dirty="0"/>
          </a:p>
        </p:txBody>
      </p:sp>
      <p:pic>
        <p:nvPicPr>
          <p:cNvPr id="34" name="Picture 33" descr="Kết quả hình ảnh cho camera logitech">
            <a:extLst>
              <a:ext uri="{FF2B5EF4-FFF2-40B4-BE49-F238E27FC236}">
                <a16:creationId xmlns:a16="http://schemas.microsoft.com/office/drawing/2014/main" id="{D774FBC8-072A-4ABE-9466-382ABEED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64" y="4697872"/>
            <a:ext cx="1581485" cy="15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820241" y="4662697"/>
            <a:ext cx="4572000" cy="1405513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 ảnh</a:t>
            </a:r>
            <a:endParaRPr lang="en-GB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Giọng nói</a:t>
            </a:r>
            <a:endParaRPr lang="en-GB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1400"/>
              </a:spcAft>
            </a:pPr>
            <a:endParaRPr lang="en-AS" sz="16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18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9" descr="1"/>
          <p:cNvPicPr>
            <a:picLocks noChangeAspect="1" noChangeArrowheads="1"/>
          </p:cNvPicPr>
          <p:nvPr/>
        </p:nvPicPr>
        <p:blipFill>
          <a:blip r:embed="rId2">
            <a:lum bright="-6000" contrast="24000"/>
          </a:blip>
          <a:srcRect l="42606" t="64474" r="19473"/>
          <a:stretch>
            <a:fillRect/>
          </a:stretch>
        </p:blipFill>
        <p:spPr bwMode="auto">
          <a:xfrm>
            <a:off x="0" y="152400"/>
            <a:ext cx="1143000" cy="140886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5F0D69-0B64-4411-AD4A-DC873AD3EE4C}"/>
              </a:ext>
            </a:extLst>
          </p:cNvPr>
          <p:cNvSpPr txBox="1"/>
          <p:nvPr/>
        </p:nvSpPr>
        <p:spPr>
          <a:xfrm>
            <a:off x="464527" y="381000"/>
            <a:ext cx="442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333333"/>
                </a:solidFill>
              </a:rPr>
              <a:t>2</a:t>
            </a:r>
            <a:endParaRPr lang="en-US" sz="3200" b="1" dirty="0">
              <a:solidFill>
                <a:srgbClr val="33333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33C95A-1AEF-47D9-963B-70CF2DD54D61}"/>
              </a:ext>
            </a:extLst>
          </p:cNvPr>
          <p:cNvSpPr txBox="1"/>
          <p:nvPr/>
        </p:nvSpPr>
        <p:spPr>
          <a:xfrm>
            <a:off x="792772" y="425943"/>
            <a:ext cx="38173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glow rad="228600">
                    <a:srgbClr val="FF6600">
                      <a:alpha val="40000"/>
                    </a:srgbClr>
                  </a:glo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ĐỀ XUẤT GIẢI PHÁP</a:t>
            </a:r>
            <a:endParaRPr lang="en-US" sz="2200" dirty="0">
              <a:solidFill>
                <a:srgbClr val="002060"/>
              </a:solidFill>
              <a:effectLst>
                <a:glow rad="228600">
                  <a:srgbClr val="FF6600">
                    <a:alpha val="40000"/>
                  </a:srgbClr>
                </a:glow>
              </a:effectLst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17A0BDB8-3FBA-40A3-9435-FCD1BFA31FB8}"/>
              </a:ext>
            </a:extLst>
          </p:cNvPr>
          <p:cNvSpPr txBox="1"/>
          <p:nvPr/>
        </p:nvSpPr>
        <p:spPr>
          <a:xfrm>
            <a:off x="520607" y="1460712"/>
            <a:ext cx="2788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Xử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lý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trung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tâm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</p:txBody>
      </p:sp>
      <p:sp>
        <p:nvSpPr>
          <p:cNvPr id="25" name="TextBox 5">
            <a:extLst>
              <a:ext uri="{FF2B5EF4-FFF2-40B4-BE49-F238E27FC236}">
                <a16:creationId xmlns:a16="http://schemas.microsoft.com/office/drawing/2014/main" id="{0221BB10-9A52-40BB-A50E-E0976FF8D5A9}"/>
              </a:ext>
            </a:extLst>
          </p:cNvPr>
          <p:cNvSpPr txBox="1"/>
          <p:nvPr/>
        </p:nvSpPr>
        <p:spPr>
          <a:xfrm>
            <a:off x="448991" y="4147620"/>
            <a:ext cx="2432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Dữ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liệu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đầu</a:t>
            </a:r>
            <a:r>
              <a:rPr lang="en-GB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GB" b="1" dirty="0" err="1">
                <a:latin typeface="Segoe UI Black" panose="020B0A02040204020203" pitchFamily="34" charset="0"/>
                <a:ea typeface="Segoe UI Black" panose="020B0A02040204020203" pitchFamily="34" charset="0"/>
              </a:rPr>
              <a:t>vào</a:t>
            </a:r>
            <a:endParaRPr lang="en-AS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6" name="Picture 25" descr="Kết quả hình ảnh cho Raspberry Pi 3 model B+">
            <a:extLst>
              <a:ext uri="{FF2B5EF4-FFF2-40B4-BE49-F238E27FC236}">
                <a16:creationId xmlns:a16="http://schemas.microsoft.com/office/drawing/2014/main" id="{714E5934-D265-43A1-B4DA-DFB1EF6BB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36970" y="1561260"/>
            <a:ext cx="2443477" cy="179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Kết quả hình ảnh cho google home">
            <a:extLst>
              <a:ext uri="{FF2B5EF4-FFF2-40B4-BE49-F238E27FC236}">
                <a16:creationId xmlns:a16="http://schemas.microsoft.com/office/drawing/2014/main" id="{CDDC95F1-3336-46A3-ADE5-369C01BA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0952" y="4273965"/>
            <a:ext cx="2317552" cy="231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0">
            <a:extLst>
              <a:ext uri="{FF2B5EF4-FFF2-40B4-BE49-F238E27FC236}">
                <a16:creationId xmlns:a16="http://schemas.microsoft.com/office/drawing/2014/main" id="{58E6CB1C-8846-425C-BC38-8524324C1545}"/>
              </a:ext>
            </a:extLst>
          </p:cNvPr>
          <p:cNvSpPr txBox="1"/>
          <p:nvPr/>
        </p:nvSpPr>
        <p:spPr>
          <a:xfrm>
            <a:off x="3728823" y="6222185"/>
            <a:ext cx="250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Loa Google Home</a:t>
            </a:r>
            <a:endParaRPr lang="en-AS" b="1" dirty="0"/>
          </a:p>
        </p:txBody>
      </p:sp>
      <p:sp>
        <p:nvSpPr>
          <p:cNvPr id="29" name="TextBox 21">
            <a:extLst>
              <a:ext uri="{FF2B5EF4-FFF2-40B4-BE49-F238E27FC236}">
                <a16:creationId xmlns:a16="http://schemas.microsoft.com/office/drawing/2014/main" id="{CBBD742F-3E40-4CD8-B1F1-31060B7F0089}"/>
              </a:ext>
            </a:extLst>
          </p:cNvPr>
          <p:cNvSpPr txBox="1"/>
          <p:nvPr/>
        </p:nvSpPr>
        <p:spPr>
          <a:xfrm>
            <a:off x="6798649" y="6252668"/>
            <a:ext cx="1906620" cy="37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Camera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F8D846-7BAB-4ABF-AAF7-2B1ED68FC6DE}"/>
              </a:ext>
            </a:extLst>
          </p:cNvPr>
          <p:cNvSpPr/>
          <p:nvPr/>
        </p:nvSpPr>
        <p:spPr>
          <a:xfrm>
            <a:off x="924392" y="2107986"/>
            <a:ext cx="3190408" cy="247247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Yêu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RAM: ≥ 1GB</a:t>
            </a: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Dung l</a:t>
            </a:r>
            <a:r>
              <a:rPr lang="vi-VN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</a:t>
            </a:r>
            <a:r>
              <a:rPr lang="en-GB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ợng</a:t>
            </a: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 500MB</a:t>
            </a: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CPU &gt; 1,4 GHz</a:t>
            </a: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endParaRPr lang="en-AS" sz="16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25">
            <a:extLst>
              <a:ext uri="{FF2B5EF4-FFF2-40B4-BE49-F238E27FC236}">
                <a16:creationId xmlns:a16="http://schemas.microsoft.com/office/drawing/2014/main" id="{E86E8F6F-BA4E-4778-B6EF-08CB9BAC16E7}"/>
              </a:ext>
            </a:extLst>
          </p:cNvPr>
          <p:cNvSpPr txBox="1"/>
          <p:nvPr/>
        </p:nvSpPr>
        <p:spPr>
          <a:xfrm>
            <a:off x="5644656" y="3480976"/>
            <a:ext cx="182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/>
              <a:t>Raspberry Pi 3</a:t>
            </a:r>
            <a:endParaRPr lang="en-AS" b="1" dirty="0"/>
          </a:p>
        </p:txBody>
      </p:sp>
      <p:sp>
        <p:nvSpPr>
          <p:cNvPr id="32" name="TextBox 24">
            <a:extLst>
              <a:ext uri="{FF2B5EF4-FFF2-40B4-BE49-F238E27FC236}">
                <a16:creationId xmlns:a16="http://schemas.microsoft.com/office/drawing/2014/main" id="{B9E642D9-87A5-4D36-AD8E-E2F238645CF5}"/>
              </a:ext>
            </a:extLst>
          </p:cNvPr>
          <p:cNvSpPr txBox="1"/>
          <p:nvPr/>
        </p:nvSpPr>
        <p:spPr>
          <a:xfrm>
            <a:off x="4259404" y="4335536"/>
            <a:ext cx="1518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err="1"/>
              <a:t>Âm</a:t>
            </a:r>
            <a:r>
              <a:rPr lang="en-GB" b="1" dirty="0"/>
              <a:t> </a:t>
            </a:r>
            <a:r>
              <a:rPr lang="en-GB" b="1" dirty="0" err="1"/>
              <a:t>thanh</a:t>
            </a:r>
            <a:endParaRPr lang="en-AS" b="1" dirty="0"/>
          </a:p>
        </p:txBody>
      </p:sp>
      <p:sp>
        <p:nvSpPr>
          <p:cNvPr id="33" name="TextBox 28">
            <a:extLst>
              <a:ext uri="{FF2B5EF4-FFF2-40B4-BE49-F238E27FC236}">
                <a16:creationId xmlns:a16="http://schemas.microsoft.com/office/drawing/2014/main" id="{AECD88DD-07BD-432B-8D38-7FF82A3E6A5C}"/>
              </a:ext>
            </a:extLst>
          </p:cNvPr>
          <p:cNvSpPr txBox="1"/>
          <p:nvPr/>
        </p:nvSpPr>
        <p:spPr>
          <a:xfrm>
            <a:off x="6886568" y="4329035"/>
            <a:ext cx="1730783" cy="37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b="1" dirty="0" err="1"/>
              <a:t>Hình</a:t>
            </a:r>
            <a:r>
              <a:rPr lang="en-GB" b="1" dirty="0"/>
              <a:t> </a:t>
            </a:r>
            <a:r>
              <a:rPr lang="en-GB" b="1" dirty="0" err="1"/>
              <a:t>ảnh</a:t>
            </a:r>
            <a:endParaRPr lang="en-AS" b="1" dirty="0"/>
          </a:p>
        </p:txBody>
      </p:sp>
      <p:pic>
        <p:nvPicPr>
          <p:cNvPr id="34" name="Picture 33" descr="Kết quả hình ảnh cho camera logitech">
            <a:extLst>
              <a:ext uri="{FF2B5EF4-FFF2-40B4-BE49-F238E27FC236}">
                <a16:creationId xmlns:a16="http://schemas.microsoft.com/office/drawing/2014/main" id="{D774FBC8-072A-4ABE-9466-382ABEEDF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64" y="4697872"/>
            <a:ext cx="1581485" cy="158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820241" y="4662697"/>
            <a:ext cx="4572000" cy="1405513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 ảnh</a:t>
            </a:r>
            <a:endParaRPr lang="en-GB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>
              <a:spcBef>
                <a:spcPts val="600"/>
              </a:spcBef>
              <a:spcAft>
                <a:spcPts val="1400"/>
              </a:spcAft>
              <a:buFont typeface="Wingdings" panose="05000000000000000000" pitchFamily="2" charset="2"/>
              <a:buChar char="§"/>
            </a:pPr>
            <a:r>
              <a:rPr lang="en-GB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Giọng nói</a:t>
            </a:r>
            <a:endParaRPr lang="en-GB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spcBef>
                <a:spcPts val="600"/>
              </a:spcBef>
              <a:spcAft>
                <a:spcPts val="1400"/>
              </a:spcAft>
            </a:pPr>
            <a:endParaRPr lang="en-AS" sz="16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88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2217</TotalTime>
  <Words>1200</Words>
  <Application>Microsoft Office PowerPoint</Application>
  <PresentationFormat>On-screen Show (4:3)</PresentationFormat>
  <Paragraphs>202</Paragraphs>
  <Slides>20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Segoe UI</vt:lpstr>
      <vt:lpstr>Segoe UI Black</vt:lpstr>
      <vt:lpstr>Times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ĐỀ TÀI ĐỒ ÁN TỐT NGHIỆP</dc:title>
  <dc:creator>nhung kookie</dc:creator>
  <cp:lastModifiedBy>Nam Dinh Duy</cp:lastModifiedBy>
  <cp:revision>83</cp:revision>
  <dcterms:created xsi:type="dcterms:W3CDTF">2019-12-27T11:56:08Z</dcterms:created>
  <dcterms:modified xsi:type="dcterms:W3CDTF">2020-01-05T18:53:50Z</dcterms:modified>
</cp:coreProperties>
</file>